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4"/>
  </p:notesMasterIdLst>
  <p:sldIdLst>
    <p:sldId id="298" r:id="rId2"/>
    <p:sldId id="408" r:id="rId3"/>
    <p:sldId id="410" r:id="rId4"/>
    <p:sldId id="411" r:id="rId5"/>
    <p:sldId id="412" r:id="rId6"/>
    <p:sldId id="406" r:id="rId7"/>
    <p:sldId id="413" r:id="rId8"/>
    <p:sldId id="414" r:id="rId9"/>
    <p:sldId id="415" r:id="rId10"/>
    <p:sldId id="416" r:id="rId11"/>
    <p:sldId id="400" r:id="rId12"/>
    <p:sldId id="417" r:id="rId13"/>
    <p:sldId id="407" r:id="rId14"/>
    <p:sldId id="418" r:id="rId15"/>
    <p:sldId id="419" r:id="rId16"/>
    <p:sldId id="421" r:id="rId17"/>
    <p:sldId id="422" r:id="rId18"/>
    <p:sldId id="402" r:id="rId19"/>
    <p:sldId id="423" r:id="rId20"/>
    <p:sldId id="424" r:id="rId21"/>
    <p:sldId id="404" r:id="rId22"/>
    <p:sldId id="405" r:id="rId23"/>
    <p:sldId id="425" r:id="rId24"/>
    <p:sldId id="426" r:id="rId25"/>
    <p:sldId id="427" r:id="rId26"/>
    <p:sldId id="428" r:id="rId27"/>
    <p:sldId id="429" r:id="rId28"/>
    <p:sldId id="403" r:id="rId29"/>
    <p:sldId id="430" r:id="rId30"/>
    <p:sldId id="401" r:id="rId31"/>
    <p:sldId id="431" r:id="rId32"/>
    <p:sldId id="432" r:id="rId33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17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F0000"/>
    <a:srgbClr val="FF00FF"/>
    <a:srgbClr val="969696"/>
    <a:srgbClr val="B2B2B2"/>
    <a:srgbClr val="808080"/>
    <a:srgbClr val="333333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1" autoAdjust="0"/>
    <p:restoredTop sz="96424" autoAdjust="0"/>
  </p:normalViewPr>
  <p:slideViewPr>
    <p:cSldViewPr>
      <p:cViewPr>
        <p:scale>
          <a:sx n="80" d="100"/>
          <a:sy n="80" d="100"/>
        </p:scale>
        <p:origin x="-1194" y="-72"/>
      </p:cViewPr>
      <p:guideLst>
        <p:guide orient="horz" pos="1295"/>
        <p:guide orient="horz" pos="26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124450" cy="384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C56EF458-8803-4551-8EB8-B4AE211D40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C52AD-AAC1-47B6-892E-FD2FFF4E0F3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30A-39FD-4377-BFF6-5DE4CE53F2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5D11-7A40-4F18-9A24-271B510906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CA42D-C394-4C3E-BB8A-CEC9C6B6D8A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B6C00-A736-405B-B75B-0CD441030CF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1F02A-0014-4C97-9FDE-9929BF905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2F2CB-EE1E-4233-9378-5A672FF7B49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A85B3-EC4F-4539-8321-2AC2DF6633D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9F562-59D3-4443-8F29-E1B128D39FB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B9CDB-D37F-4886-9F35-2BABE630562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8298-7F33-4229-AB17-15C92ECBAD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34" tIns="47866" rIns="95734" bIns="478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34" tIns="47866" rIns="95734" bIns="47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4" tIns="47866" rIns="95734" bIns="47866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7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4" tIns="47866" rIns="95734" bIns="47866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7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4" tIns="47866" rIns="95734" bIns="47866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E19B4165-DE52-48B0-A60E-F22062DEBDD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66675" y="6302375"/>
            <a:ext cx="9077325" cy="555625"/>
            <a:chOff x="49" y="4377"/>
            <a:chExt cx="6721" cy="386"/>
          </a:xfrm>
        </p:grpSpPr>
        <p:sp>
          <p:nvSpPr>
            <p:cNvPr id="257032" name="AutoShape 8"/>
            <p:cNvSpPr>
              <a:spLocks noChangeArrowheads="1"/>
            </p:cNvSpPr>
            <p:nvPr userDrawn="1"/>
          </p:nvSpPr>
          <p:spPr bwMode="auto">
            <a:xfrm>
              <a:off x="49" y="4377"/>
              <a:ext cx="2276" cy="386"/>
            </a:xfrm>
            <a:prstGeom prst="parallelogram">
              <a:avLst>
                <a:gd name="adj" fmla="val 147409"/>
              </a:avLst>
            </a:prstGeom>
            <a:solidFill>
              <a:srgbClr val="FF740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18000" tIns="18000" rIns="18000" bIns="18000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57033" name="Rectangle 9"/>
            <p:cNvSpPr>
              <a:spLocks noChangeArrowheads="1"/>
            </p:cNvSpPr>
            <p:nvPr userDrawn="1"/>
          </p:nvSpPr>
          <p:spPr bwMode="auto">
            <a:xfrm>
              <a:off x="641" y="4377"/>
              <a:ext cx="6129" cy="386"/>
            </a:xfrm>
            <a:prstGeom prst="rect">
              <a:avLst/>
            </a:prstGeom>
            <a:solidFill>
              <a:srgbClr val="FF740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1032" name="Picture 10"/>
          <p:cNvPicPr>
            <a:picLocks noChangeAspect="1" noChangeArrowheads="1"/>
          </p:cNvPicPr>
          <p:nvPr userDrawn="1"/>
        </p:nvPicPr>
        <p:blipFill>
          <a:blip r:embed="rId13"/>
          <a:srcRect l="76372" t="69186" r="11813" b="20857"/>
          <a:stretch>
            <a:fillRect/>
          </a:stretch>
        </p:blipFill>
        <p:spPr bwMode="auto">
          <a:xfrm>
            <a:off x="8081963" y="6432550"/>
            <a:ext cx="8620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txStyles>
    <p:titleStyle>
      <a:lvl1pPr algn="ctr" defTabSz="957263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57263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2pPr>
      <a:lvl3pPr algn="ctr" defTabSz="957263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3pPr>
      <a:lvl4pPr algn="ctr" defTabSz="957263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4pPr>
      <a:lvl5pPr algn="ctr" defTabSz="957263" rtl="0" eaLnBrk="0" fontAlgn="base" latinLnBrk="1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5pPr>
      <a:lvl6pPr marL="457200" algn="ctr" defTabSz="957263" rtl="0" fontAlgn="base" latinLnBrk="1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6pPr>
      <a:lvl7pPr marL="914400" algn="ctr" defTabSz="957263" rtl="0" fontAlgn="base" latinLnBrk="1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7pPr>
      <a:lvl8pPr marL="1371600" algn="ctr" defTabSz="957263" rtl="0" fontAlgn="base" latinLnBrk="1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8pPr>
      <a:lvl9pPr marL="1828800" algn="ctr" defTabSz="957263" rtl="0" fontAlgn="base" latinLnBrk="1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58775" indent="-358775" algn="l" defTabSz="957263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152650" indent="-236538" algn="l" defTabSz="957263" rtl="0" eaLnBrk="0" fontAlgn="base" latinLnBrk="1" hangingPunct="0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609850" indent="-236538" algn="l" defTabSz="957263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3067050" indent="-236538" algn="l" defTabSz="957263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524250" indent="-236538" algn="l" defTabSz="957263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981450" indent="-236538" algn="l" defTabSz="957263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2"/>
          <p:cNvSpPr>
            <a:spLocks noChangeArrowheads="1"/>
          </p:cNvSpPr>
          <p:nvPr/>
        </p:nvSpPr>
        <p:spPr bwMode="auto">
          <a:xfrm>
            <a:off x="0" y="6237288"/>
            <a:ext cx="9144000" cy="620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14338" name="Text Box 45"/>
          <p:cNvSpPr txBox="1">
            <a:spLocks noChangeArrowheads="1"/>
          </p:cNvSpPr>
          <p:nvPr/>
        </p:nvSpPr>
        <p:spPr bwMode="auto">
          <a:xfrm>
            <a:off x="0" y="1916113"/>
            <a:ext cx="91440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48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Product Introduction</a:t>
            </a:r>
          </a:p>
          <a:p>
            <a:pPr algn="ctr">
              <a:spcBef>
                <a:spcPct val="50000"/>
              </a:spcBef>
            </a:pPr>
            <a:r>
              <a:rPr lang="en-US" altLang="ko-KR" sz="48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2011</a:t>
            </a:r>
          </a:p>
        </p:txBody>
      </p:sp>
      <p:sp>
        <p:nvSpPr>
          <p:cNvPr id="14339" name="Line 46"/>
          <p:cNvSpPr>
            <a:spLocks noChangeShapeType="1"/>
          </p:cNvSpPr>
          <p:nvPr/>
        </p:nvSpPr>
        <p:spPr bwMode="auto">
          <a:xfrm>
            <a:off x="684213" y="1700213"/>
            <a:ext cx="7704137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340" name="Line 47"/>
          <p:cNvSpPr>
            <a:spLocks noChangeShapeType="1"/>
          </p:cNvSpPr>
          <p:nvPr/>
        </p:nvSpPr>
        <p:spPr bwMode="auto">
          <a:xfrm>
            <a:off x="755650" y="4221163"/>
            <a:ext cx="7632700" cy="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4341" name="Text Box 48"/>
          <p:cNvSpPr txBox="1">
            <a:spLocks noChangeArrowheads="1"/>
          </p:cNvSpPr>
          <p:nvPr/>
        </p:nvSpPr>
        <p:spPr bwMode="auto">
          <a:xfrm>
            <a:off x="0" y="47974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4000" b="1">
                <a:solidFill>
                  <a:srgbClr val="F96B01"/>
                </a:solidFill>
                <a:latin typeface="Times New Roman" pitchFamily="18" charset="0"/>
              </a:rPr>
              <a:t>www.cresyn.com</a:t>
            </a:r>
          </a:p>
        </p:txBody>
      </p:sp>
      <p:pic>
        <p:nvPicPr>
          <p:cNvPr id="14342" name="Picture 49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268413"/>
            <a:ext cx="20161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4716463" y="1125538"/>
            <a:ext cx="4321175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 </a:t>
            </a:r>
            <a:r>
              <a:rPr lang="en-US" altLang="ko-KR" i="1">
                <a:latin typeface="Times New Roman" pitchFamily="18" charset="0"/>
              </a:rPr>
              <a:t/>
            </a:r>
            <a:br>
              <a:rPr lang="en-US" altLang="ko-KR" i="1">
                <a:latin typeface="Times New Roman" pitchFamily="18" charset="0"/>
              </a:rPr>
            </a:br>
            <a:r>
              <a:rPr lang="en-US" altLang="ko-KR" i="1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Sound Isolating Design &amp; Dynamic Sound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Unique Water-drop shape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Comfortable  fit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Colors : Black &amp; White</a:t>
            </a: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>
                <a:latin typeface="Times New Roman" pitchFamily="18" charset="0"/>
              </a:rPr>
              <a:t> </a:t>
            </a:r>
            <a:r>
              <a:rPr lang="en-US" altLang="ko-KR" sz="1800" b="1">
                <a:latin typeface="Times New Roman" pitchFamily="18" charset="0"/>
              </a:rPr>
              <a:t>Specifications</a:t>
            </a:r>
            <a:br>
              <a:rPr lang="en-US" altLang="ko-KR" sz="1800" b="1">
                <a:latin typeface="Times New Roman" pitchFamily="18" charset="0"/>
              </a:rPr>
            </a:br>
            <a:r>
              <a:rPr lang="en-US" altLang="ko-KR" sz="1800" b="1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Closed,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Driver Units : Ø 8.8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Impedance : 16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Sensitivity : 90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Max. Input Power: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Weight : 3.5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Accessory : Ear Tip (S,M,L)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In-ear Earphones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732588" y="1158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 C230E</a:t>
            </a:r>
          </a:p>
        </p:txBody>
      </p:sp>
      <p:pic>
        <p:nvPicPr>
          <p:cNvPr id="23556" name="Picture 5" descr="C230E_b_1_C230E_500-370_01"/>
          <p:cNvPicPr>
            <a:picLocks noChangeAspect="1" noChangeArrowheads="1"/>
          </p:cNvPicPr>
          <p:nvPr/>
        </p:nvPicPr>
        <p:blipFill>
          <a:blip r:embed="rId2"/>
          <a:srcRect l="5267" t="30675" r="8533" b="26442"/>
          <a:stretch>
            <a:fillRect/>
          </a:stretch>
        </p:blipFill>
        <p:spPr bwMode="auto">
          <a:xfrm>
            <a:off x="323850" y="1628775"/>
            <a:ext cx="367347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6288" y="4437063"/>
            <a:ext cx="14001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4"/>
          <p:cNvPicPr>
            <a:picLocks noChangeAspect="1" noChangeArrowheads="1"/>
          </p:cNvPicPr>
          <p:nvPr/>
        </p:nvPicPr>
        <p:blipFill>
          <a:blip r:embed="rId4"/>
          <a:srcRect l="33015" t="32552" r="51503" b="28255"/>
          <a:stretch>
            <a:fillRect/>
          </a:stretch>
        </p:blipFill>
        <p:spPr bwMode="auto">
          <a:xfrm>
            <a:off x="395288" y="3108325"/>
            <a:ext cx="1008062" cy="173196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3559" name="Picture 56"/>
          <p:cNvPicPr>
            <a:picLocks noChangeAspect="1" noChangeArrowheads="1"/>
          </p:cNvPicPr>
          <p:nvPr/>
        </p:nvPicPr>
        <p:blipFill>
          <a:blip r:embed="rId5"/>
          <a:srcRect l="53246" t="32552" r="31479" b="28255"/>
          <a:stretch>
            <a:fillRect/>
          </a:stretch>
        </p:blipFill>
        <p:spPr bwMode="auto">
          <a:xfrm>
            <a:off x="1619250" y="3090863"/>
            <a:ext cx="971550" cy="18002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C330E</a:t>
            </a: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5003800" y="2060575"/>
            <a:ext cx="3887788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Canal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8.8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16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91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40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20 ~ 20,000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1.2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Cord style : Symmetrical type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Accessories: 3 Sizes of ear tips</a:t>
            </a:r>
          </a:p>
        </p:txBody>
      </p:sp>
      <p:pic>
        <p:nvPicPr>
          <p:cNvPr id="24579" name="Picture 14"/>
          <p:cNvPicPr>
            <a:picLocks noChangeAspect="1" noChangeArrowheads="1"/>
          </p:cNvPicPr>
          <p:nvPr/>
        </p:nvPicPr>
        <p:blipFill>
          <a:blip r:embed="rId2"/>
          <a:srcRect l="40443" t="26367" r="38829" b="21463"/>
          <a:stretch>
            <a:fillRect/>
          </a:stretch>
        </p:blipFill>
        <p:spPr bwMode="auto">
          <a:xfrm>
            <a:off x="323850" y="836613"/>
            <a:ext cx="2085975" cy="295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580" name="Picture 15"/>
          <p:cNvPicPr>
            <a:picLocks noChangeAspect="1" noChangeArrowheads="1"/>
          </p:cNvPicPr>
          <p:nvPr/>
        </p:nvPicPr>
        <p:blipFill>
          <a:blip r:embed="rId3"/>
          <a:srcRect l="41129" t="30316" r="40031" b="21463"/>
          <a:stretch>
            <a:fillRect/>
          </a:stretch>
        </p:blipFill>
        <p:spPr bwMode="auto">
          <a:xfrm>
            <a:off x="2555875" y="2349500"/>
            <a:ext cx="2016125" cy="290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81" name="Text Box 16"/>
          <p:cNvSpPr txBox="1">
            <a:spLocks noChangeArrowheads="1"/>
          </p:cNvSpPr>
          <p:nvPr/>
        </p:nvSpPr>
        <p:spPr bwMode="auto">
          <a:xfrm>
            <a:off x="5014913" y="1035050"/>
            <a:ext cx="40211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>
                <a:latin typeface="Times New Roman" pitchFamily="18" charset="0"/>
              </a:rPr>
              <a:t> Features</a:t>
            </a:r>
          </a:p>
          <a:p>
            <a:r>
              <a:rPr lang="en-US" altLang="ko-KR" i="1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Sound Isolating Design &amp; Dynamic Sound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Comfortable fit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Color : Black / White</a:t>
            </a:r>
          </a:p>
          <a:p>
            <a:endParaRPr lang="en-US" altLang="ko-KR" sz="1600" b="1">
              <a:latin typeface="Times New Roman" pitchFamily="18" charset="0"/>
            </a:endParaRPr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/>
          <a:srcRect l="43362" t="20464" r="43362" b="19489"/>
          <a:stretch>
            <a:fillRect/>
          </a:stretch>
        </p:blipFill>
        <p:spPr bwMode="auto">
          <a:xfrm>
            <a:off x="238125" y="4027488"/>
            <a:ext cx="8778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In-ear Earphones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4716463" y="1125538"/>
            <a:ext cx="43211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 </a:t>
            </a:r>
            <a:r>
              <a:rPr lang="en-US" altLang="ko-KR" sz="1600">
                <a:latin typeface="Times New Roman" pitchFamily="18" charset="0"/>
              </a:rPr>
              <a:t/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Sound Isolating Design &amp; Dynamic Sound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 : Black / White / Pink / Red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i="1">
                <a:latin typeface="Times New Roman" pitchFamily="18" charset="0"/>
              </a:rPr>
              <a:t>                   </a:t>
            </a: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>
                <a:latin typeface="Times New Roman" pitchFamily="18" charset="0"/>
              </a:rPr>
              <a:t> </a:t>
            </a:r>
            <a:r>
              <a:rPr lang="en-US" altLang="ko-KR" sz="1800" b="1">
                <a:latin typeface="Times New Roman" pitchFamily="18" charset="0"/>
              </a:rPr>
              <a:t>Specifications</a:t>
            </a:r>
            <a:br>
              <a:rPr lang="en-US" altLang="ko-KR" sz="1800" b="1">
                <a:latin typeface="Times New Roman" pitchFamily="18" charset="0"/>
              </a:rPr>
            </a:br>
            <a:r>
              <a:rPr lang="en-US" altLang="ko-KR" sz="1800" b="1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Closed,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Driver Units : Ø 8.8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Impedance : 16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Sensitivity : 91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Max. Input Power: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Weight : 5.3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Accessory : Ear Tip (S,M,L), Cord Clip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In-ear Earphones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659563" y="1158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C260E</a:t>
            </a:r>
          </a:p>
        </p:txBody>
      </p:sp>
      <p:pic>
        <p:nvPicPr>
          <p:cNvPr id="25604" name="Picture 5" descr="그림2"/>
          <p:cNvPicPr>
            <a:picLocks noChangeAspect="1" noChangeArrowheads="1"/>
          </p:cNvPicPr>
          <p:nvPr/>
        </p:nvPicPr>
        <p:blipFill>
          <a:blip r:embed="rId2"/>
          <a:srcRect l="6517" t="10347" b="9721"/>
          <a:stretch>
            <a:fillRect/>
          </a:stretch>
        </p:blipFill>
        <p:spPr bwMode="auto">
          <a:xfrm>
            <a:off x="395288" y="1628775"/>
            <a:ext cx="3887787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그림4"/>
          <p:cNvPicPr>
            <a:picLocks noChangeAspect="1" noChangeArrowheads="1"/>
          </p:cNvPicPr>
          <p:nvPr/>
        </p:nvPicPr>
        <p:blipFill>
          <a:blip r:embed="rId3"/>
          <a:srcRect l="11896" t="5902" r="5098" b="5836"/>
          <a:stretch>
            <a:fillRect/>
          </a:stretch>
        </p:blipFill>
        <p:spPr bwMode="auto">
          <a:xfrm>
            <a:off x="3502025" y="3789363"/>
            <a:ext cx="11414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626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Premium Earphone with Real Swarovski Cristal</a:t>
            </a: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6227763" y="115888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C410E (Bijoux)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5087938" y="908050"/>
            <a:ext cx="4021137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i="1">
                <a:solidFill>
                  <a:srgbClr val="0000FF"/>
                </a:solidFill>
              </a:rPr>
              <a:t> *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Crystal Clear sound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* Bijoux twinkles from every direction with real Swalovski's Crystal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* Blocking out all background noise by premium canal type 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* 6 kind of various colors for better choice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5221288" y="2708275"/>
            <a:ext cx="3887787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Canal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8.8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16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89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20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20 ~ 20,000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1.2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3.5 mm stereo plug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Cord style : Symmetrical type</a:t>
            </a:r>
          </a:p>
          <a:p>
            <a:pPr>
              <a:lnSpc>
                <a:spcPct val="110000"/>
              </a:lnSpc>
            </a:pPr>
            <a:endParaRPr lang="en-US" altLang="ko-KR" sz="1400">
              <a:latin typeface="Times New Roman" pitchFamily="18" charset="0"/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/>
          <a:srcRect l="34239" t="29318" r="32285" b="24414"/>
          <a:stretch>
            <a:fillRect/>
          </a:stretch>
        </p:blipFill>
        <p:spPr bwMode="auto">
          <a:xfrm>
            <a:off x="322263" y="939800"/>
            <a:ext cx="4465637" cy="3470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630" name="Picture 8" descr="BIJOUX"/>
          <p:cNvPicPr>
            <a:picLocks noChangeAspect="1" noChangeArrowheads="1"/>
          </p:cNvPicPr>
          <p:nvPr/>
        </p:nvPicPr>
        <p:blipFill>
          <a:blip r:embed="rId3"/>
          <a:srcRect l="4907" t="8688" r="2112" b="19096"/>
          <a:stretch>
            <a:fillRect/>
          </a:stretch>
        </p:blipFill>
        <p:spPr bwMode="auto">
          <a:xfrm>
            <a:off x="71438" y="4498975"/>
            <a:ext cx="529272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409%20409%20pou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364038"/>
            <a:ext cx="18716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DL-400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08050"/>
            <a:ext cx="2520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E630RL-400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989138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d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4508500"/>
            <a:ext cx="8477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4716463" y="1125538"/>
            <a:ext cx="43211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 </a:t>
            </a:r>
            <a:r>
              <a:rPr lang="en-US" altLang="ko-KR" sz="1600">
                <a:latin typeface="Times New Roman" pitchFamily="18" charset="0"/>
              </a:rPr>
              <a:t/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Unique Metallic body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Sound Isolating Design &amp; Dynamic Sound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 : Metallic Black or Red</a:t>
            </a:r>
            <a:r>
              <a:rPr lang="en-US" altLang="ko-KR" sz="1600" i="1">
                <a:latin typeface="Times New Roman" pitchFamily="18" charset="0"/>
              </a:rPr>
              <a:t> </a:t>
            </a: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>
                <a:latin typeface="Times New Roman" pitchFamily="18" charset="0"/>
              </a:rPr>
              <a:t> </a:t>
            </a:r>
            <a:r>
              <a:rPr lang="en-US" altLang="ko-KR" sz="1800" b="1">
                <a:latin typeface="Times New Roman" pitchFamily="18" charset="0"/>
              </a:rPr>
              <a:t>Specifications</a:t>
            </a:r>
            <a:br>
              <a:rPr lang="en-US" altLang="ko-KR" sz="1800" b="1">
                <a:latin typeface="Times New Roman" pitchFamily="18" charset="0"/>
              </a:rPr>
            </a:br>
            <a:r>
              <a:rPr lang="en-US" altLang="ko-KR" sz="1800" b="1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Closed,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Driver Units : Ø 11.5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Impedance : 16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Sensitivity : 97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Max. Input Power: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Weight : 5.5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Accessory : Ear Tip (S,M,L), Carrying Pouch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In-ear Earphones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6732588" y="1158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LMX-E630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그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3602037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Prime Stereo In-ear Earphones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732588" y="1158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 C750E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643438" y="908050"/>
            <a:ext cx="43211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 </a:t>
            </a:r>
            <a:r>
              <a:rPr lang="en-US" altLang="ko-KR" sz="1600">
                <a:latin typeface="Times New Roman" pitchFamily="18" charset="0"/>
              </a:rPr>
              <a:t/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Dynamic High Definition Sound through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BA (balanced Amateur) driver   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Ultra Light Weight  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Sound Isolating Design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 : Black</a:t>
            </a: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>
                <a:latin typeface="Times New Roman" pitchFamily="18" charset="0"/>
              </a:rPr>
              <a:t> </a:t>
            </a:r>
            <a:r>
              <a:rPr lang="en-US" altLang="ko-KR" sz="1800" b="1">
                <a:latin typeface="Times New Roman" pitchFamily="18" charset="0"/>
              </a:rPr>
              <a:t>Specifications</a:t>
            </a:r>
            <a:br>
              <a:rPr lang="en-US" altLang="ko-KR" sz="1800" b="1">
                <a:latin typeface="Times New Roman" pitchFamily="18" charset="0"/>
              </a:rPr>
            </a:br>
            <a:r>
              <a:rPr lang="en-US" altLang="ko-KR" sz="1800" b="1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Balanced Armature Micro Driver            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sz="1600">
                <a:latin typeface="Times New Roman" pitchFamily="18" charset="0"/>
              </a:rPr>
              <a:t>      Impedance : 24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Sensitivity : 115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Max. Input Power : 80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Frequency Response : 8 ~ 27,000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Weight : 4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Accessory : Ear Tip (S,M,L), Carrying Pouch</a:t>
            </a:r>
          </a:p>
        </p:txBody>
      </p:sp>
      <p:pic>
        <p:nvPicPr>
          <p:cNvPr id="28677" name="Picture 8" descr="409%20409%20pouch"/>
          <p:cNvPicPr>
            <a:picLocks noChangeAspect="1" noChangeArrowheads="1"/>
          </p:cNvPicPr>
          <p:nvPr/>
        </p:nvPicPr>
        <p:blipFill>
          <a:blip r:embed="rId3"/>
          <a:srcRect t="14995" b="14995"/>
          <a:stretch>
            <a:fillRect/>
          </a:stretch>
        </p:blipFill>
        <p:spPr bwMode="auto">
          <a:xfrm>
            <a:off x="3419475" y="5300663"/>
            <a:ext cx="11525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그림3"/>
          <p:cNvPicPr>
            <a:picLocks noChangeAspect="1" noChangeArrowheads="1"/>
          </p:cNvPicPr>
          <p:nvPr/>
        </p:nvPicPr>
        <p:blipFill>
          <a:blip r:embed="rId4"/>
          <a:srcRect l="6839" t="4056" r="10486" b="3969"/>
          <a:stretch>
            <a:fillRect/>
          </a:stretch>
        </p:blipFill>
        <p:spPr bwMode="auto">
          <a:xfrm>
            <a:off x="3490913" y="3644900"/>
            <a:ext cx="863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 descr="그림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005263"/>
            <a:ext cx="28082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5003800" y="1196975"/>
            <a:ext cx="3960813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</a:t>
            </a:r>
            <a:r>
              <a:rPr lang="en-US" altLang="ko-KR" sz="1600">
                <a:latin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ko-KR" sz="1600" i="1"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Ergonomic Clip Design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Dynamic Sound with Deep Bass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Color : Pink or Silver</a:t>
            </a:r>
          </a:p>
          <a:p>
            <a:r>
              <a:rPr lang="en-US" altLang="ko-KR" i="1">
                <a:latin typeface="Times New Roman" pitchFamily="18" charset="0"/>
              </a:rPr>
              <a:t/>
            </a:r>
            <a:br>
              <a:rPr lang="en-US" altLang="ko-KR" i="1">
                <a:latin typeface="Times New Roman" pitchFamily="18" charset="0"/>
              </a:rPr>
            </a:br>
            <a:endParaRPr lang="en-US" altLang="ko-KR" i="1">
              <a:latin typeface="Times New Roman" pitchFamily="18" charset="0"/>
            </a:endParaRP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28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20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102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500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16 ~ 24,000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30 g (Except cord)</a:t>
            </a:r>
          </a:p>
          <a:p>
            <a:endParaRPr lang="en-US" altLang="ko-KR" sz="16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ko-KR" sz="1600">
              <a:latin typeface="Times New Roman" pitchFamily="18" charset="0"/>
            </a:endParaRPr>
          </a:p>
        </p:txBody>
      </p:sp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Clip-on Headphones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CS-CH300</a:t>
            </a:r>
          </a:p>
        </p:txBody>
      </p:sp>
      <p:pic>
        <p:nvPicPr>
          <p:cNvPr id="29700" name="Picture 37"/>
          <p:cNvPicPr>
            <a:picLocks noChangeAspect="1" noChangeArrowheads="1"/>
          </p:cNvPicPr>
          <p:nvPr/>
        </p:nvPicPr>
        <p:blipFill>
          <a:blip r:embed="rId2"/>
          <a:srcRect l="36165" t="35156" r="39677" b="30989"/>
          <a:stretch>
            <a:fillRect/>
          </a:stretch>
        </p:blipFill>
        <p:spPr bwMode="auto">
          <a:xfrm>
            <a:off x="538163" y="1120775"/>
            <a:ext cx="2233612" cy="17668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9701" name="Picture 37"/>
          <p:cNvPicPr>
            <a:picLocks noChangeAspect="1" noChangeArrowheads="1"/>
          </p:cNvPicPr>
          <p:nvPr/>
        </p:nvPicPr>
        <p:blipFill>
          <a:blip r:embed="rId3"/>
          <a:srcRect l="36165" t="35156" r="39677" b="30989"/>
          <a:stretch>
            <a:fillRect/>
          </a:stretch>
        </p:blipFill>
        <p:spPr bwMode="auto">
          <a:xfrm>
            <a:off x="2268538" y="2708275"/>
            <a:ext cx="2233612" cy="17668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Headphones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  C200H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932363" y="1052513"/>
            <a:ext cx="40687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Ultra Light weight</a:t>
            </a:r>
            <a:r>
              <a:rPr lang="en-US" altLang="ko-KR" sz="1600" b="1">
                <a:solidFill>
                  <a:srgbClr val="0000FF"/>
                </a:solidFill>
              </a:rPr>
              <a:t>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Adjustable Head Band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Dynamic Sound with Deep Bass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 : Black or White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endParaRPr lang="en-US" altLang="ko-KR" sz="1600" b="1" i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28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30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98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60 g (Except cord)</a:t>
            </a:r>
          </a:p>
          <a:p>
            <a:pPr>
              <a:lnSpc>
                <a:spcPct val="110000"/>
              </a:lnSpc>
            </a:pPr>
            <a:r>
              <a:rPr lang="ko-KR" altLang="en-US" sz="1600">
                <a:latin typeface="Times New Roman" pitchFamily="18" charset="0"/>
              </a:rPr>
              <a:t>　</a:t>
            </a:r>
          </a:p>
        </p:txBody>
      </p:sp>
      <p:pic>
        <p:nvPicPr>
          <p:cNvPr id="30724" name="Picture 5" descr="그림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4724400"/>
            <a:ext cx="15509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그림4"/>
          <p:cNvPicPr>
            <a:picLocks noChangeAspect="1" noChangeArrowheads="1"/>
          </p:cNvPicPr>
          <p:nvPr/>
        </p:nvPicPr>
        <p:blipFill>
          <a:blip r:embed="rId3"/>
          <a:srcRect t="26991" b="2853"/>
          <a:stretch>
            <a:fillRect/>
          </a:stretch>
        </p:blipFill>
        <p:spPr bwMode="auto">
          <a:xfrm>
            <a:off x="468313" y="4724400"/>
            <a:ext cx="27368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8"/>
          <p:cNvPicPr>
            <a:picLocks noChangeAspect="1" noChangeArrowheads="1"/>
          </p:cNvPicPr>
          <p:nvPr/>
        </p:nvPicPr>
        <p:blipFill>
          <a:blip r:embed="rId4"/>
          <a:srcRect l="34407" t="30078" r="34187" b="27473"/>
          <a:stretch>
            <a:fillRect/>
          </a:stretch>
        </p:blipFill>
        <p:spPr bwMode="auto">
          <a:xfrm>
            <a:off x="576263" y="1052513"/>
            <a:ext cx="3779837" cy="2884487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C510H</a:t>
            </a:r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5122863" y="1008063"/>
            <a:ext cx="402113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solidFill>
                  <a:srgbClr val="0000FF"/>
                </a:solidFill>
              </a:rPr>
              <a:t>  </a:t>
            </a:r>
            <a:r>
              <a:rPr lang="en-US" altLang="ko-KR" i="1">
                <a:latin typeface="Times New Roman" pitchFamily="18" charset="0"/>
              </a:rPr>
              <a:t>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Adjustable Head Band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Durable Body and Folding Design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Balanced Sound Reproduction </a:t>
            </a:r>
          </a:p>
          <a:p>
            <a:endParaRPr lang="en-US" altLang="ko-KR" sz="16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148263" y="2327275"/>
            <a:ext cx="3887787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 Type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38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35 Ω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Sensitivity : 101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20 ~ 20,000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gold-plated plug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Accessories: 6.3mm stereo adapter &amp;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                    Carrying Case</a:t>
            </a:r>
          </a:p>
        </p:txBody>
      </p:sp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2"/>
          <a:srcRect l="37823" t="29318" r="36713" b="23416"/>
          <a:stretch>
            <a:fillRect/>
          </a:stretch>
        </p:blipFill>
        <p:spPr bwMode="auto">
          <a:xfrm>
            <a:off x="179388" y="765175"/>
            <a:ext cx="2897187" cy="302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1749" name="Picture 13"/>
          <p:cNvPicPr>
            <a:picLocks noChangeAspect="1" noChangeArrowheads="1"/>
          </p:cNvPicPr>
          <p:nvPr/>
        </p:nvPicPr>
        <p:blipFill>
          <a:blip r:embed="rId3"/>
          <a:srcRect l="41704" t="29318" r="41704" b="25391"/>
          <a:stretch>
            <a:fillRect/>
          </a:stretch>
        </p:blipFill>
        <p:spPr bwMode="auto">
          <a:xfrm>
            <a:off x="2827338" y="2924175"/>
            <a:ext cx="2160587" cy="3313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Foldable Stereo Headphones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512H"/>
          <p:cNvPicPr>
            <a:picLocks noChangeAspect="1" noChangeArrowheads="1"/>
          </p:cNvPicPr>
          <p:nvPr/>
        </p:nvPicPr>
        <p:blipFill>
          <a:blip r:embed="rId2"/>
          <a:srcRect l="17667" r="16174"/>
          <a:stretch>
            <a:fillRect/>
          </a:stretch>
        </p:blipFill>
        <p:spPr bwMode="auto">
          <a:xfrm>
            <a:off x="107950" y="981075"/>
            <a:ext cx="28971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4932363" y="1268413"/>
            <a:ext cx="385445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</a:t>
            </a:r>
            <a:r>
              <a:rPr lang="en-US" altLang="ko-KR" sz="1600">
                <a:latin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Adjustable Head Band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Durable Body and Folding Design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Balanced Sound Reproduction </a:t>
            </a:r>
          </a:p>
          <a:p>
            <a:r>
              <a:rPr lang="en-US" altLang="ko-KR" i="1">
                <a:latin typeface="Times New Roman" pitchFamily="18" charset="0"/>
              </a:rPr>
              <a:t/>
            </a:r>
            <a:br>
              <a:rPr lang="en-US" altLang="ko-KR" i="1">
                <a:latin typeface="Times New Roman" pitchFamily="18" charset="0"/>
              </a:rPr>
            </a:br>
            <a:endParaRPr lang="en-US" altLang="ko-KR" i="1">
              <a:latin typeface="Times New Roman" pitchFamily="18" charset="0"/>
            </a:endParaRP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Specification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38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35 Ω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Sensitivity : 101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20 ~ 20,000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gold-plated plug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Weight : 107 g (Except cord)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Foldable Stereo Headphones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C512H</a:t>
            </a:r>
          </a:p>
        </p:txBody>
      </p:sp>
      <p:pic>
        <p:nvPicPr>
          <p:cNvPr id="32773" name="Picture 6" descr="그림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292600"/>
            <a:ext cx="14557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 descr="그림1"/>
          <p:cNvPicPr>
            <a:picLocks noChangeAspect="1" noChangeArrowheads="1"/>
          </p:cNvPicPr>
          <p:nvPr/>
        </p:nvPicPr>
        <p:blipFill>
          <a:blip r:embed="rId4"/>
          <a:srcRect l="13275" r="14531" b="14305"/>
          <a:stretch>
            <a:fillRect/>
          </a:stretch>
        </p:blipFill>
        <p:spPr bwMode="auto">
          <a:xfrm>
            <a:off x="2555875" y="4292600"/>
            <a:ext cx="230346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 descr="그림3"/>
          <p:cNvPicPr>
            <a:picLocks noChangeAspect="1" noChangeArrowheads="1"/>
          </p:cNvPicPr>
          <p:nvPr/>
        </p:nvPicPr>
        <p:blipFill>
          <a:blip r:embed="rId5"/>
          <a:srcRect l="17259" t="7751" r="14241" b="3407"/>
          <a:stretch>
            <a:fillRect/>
          </a:stretch>
        </p:blipFill>
        <p:spPr bwMode="auto">
          <a:xfrm>
            <a:off x="2916238" y="1557338"/>
            <a:ext cx="17287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S-EP200_pack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6449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Earphones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CS-EP200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5219700" y="1196975"/>
            <a:ext cx="37084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Simple and Cute design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Dynamic Sound with Deep Bass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Color : Black or White</a:t>
            </a:r>
          </a:p>
          <a:p>
            <a:pPr>
              <a:lnSpc>
                <a:spcPct val="110000"/>
              </a:lnSpc>
            </a:pPr>
            <a:endParaRPr lang="en-US" altLang="ko-KR" i="1"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</a:pPr>
            <a:endParaRPr lang="en-US" altLang="ko-KR" i="1"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Type  : Open air, Dynamic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Driver Units : Ø 15 mm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Impedance : 32 Ω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Sensitivity : 95 dB/mW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Max. Input Power 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Frequency Response : 20 ~ 20,000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Weight : 4 g (Except cord)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  <a:ea typeface="HY헤드라인M" pitchFamily="18" charset="-127"/>
            </a:endParaRPr>
          </a:p>
        </p:txBody>
      </p:sp>
      <p:pic>
        <p:nvPicPr>
          <p:cNvPr id="15365" name="Picture 6" descr="CS-EP200K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92150"/>
            <a:ext cx="273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CS-EP200W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916113"/>
            <a:ext cx="2624138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5003800" y="1196975"/>
            <a:ext cx="385445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</a:t>
            </a:r>
            <a:r>
              <a:rPr lang="en-US" altLang="ko-KR" sz="1600">
                <a:latin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Specific Durable Folding Mechanism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Ergonomic Head Band Design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Dynamic Sound with Deep Bass </a:t>
            </a:r>
          </a:p>
          <a:p>
            <a:r>
              <a:rPr lang="en-US" altLang="ko-KR" i="1">
                <a:latin typeface="Times New Roman" pitchFamily="18" charset="0"/>
              </a:rPr>
              <a:t/>
            </a:r>
            <a:br>
              <a:rPr lang="en-US" altLang="ko-KR" i="1">
                <a:latin typeface="Times New Roman" pitchFamily="18" charset="0"/>
              </a:rPr>
            </a:br>
            <a:endParaRPr lang="en-US" altLang="ko-KR" i="1">
              <a:latin typeface="Times New Roman" pitchFamily="18" charset="0"/>
            </a:endParaRPr>
          </a:p>
          <a:p>
            <a:pPr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Specification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: Closed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40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40 Ω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Sensitivity : 106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10 ~ 21,000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gold-plated plug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Weight : 85 g (Except cord)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</a:endParaRP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Portable Stereo Headphones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C550H</a:t>
            </a:r>
          </a:p>
        </p:txBody>
      </p:sp>
      <p:pic>
        <p:nvPicPr>
          <p:cNvPr id="33796" name="Picture 7" descr="그림4"/>
          <p:cNvPicPr>
            <a:picLocks noChangeAspect="1" noChangeArrowheads="1"/>
          </p:cNvPicPr>
          <p:nvPr/>
        </p:nvPicPr>
        <p:blipFill>
          <a:blip r:embed="rId2"/>
          <a:srcRect l="11787" t="5600" r="11917" b="6844"/>
          <a:stretch>
            <a:fillRect/>
          </a:stretch>
        </p:blipFill>
        <p:spPr bwMode="auto">
          <a:xfrm>
            <a:off x="3500438" y="549275"/>
            <a:ext cx="12160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8" descr="그림2"/>
          <p:cNvPicPr>
            <a:picLocks noChangeAspect="1" noChangeArrowheads="1"/>
          </p:cNvPicPr>
          <p:nvPr/>
        </p:nvPicPr>
        <p:blipFill>
          <a:blip r:embed="rId3"/>
          <a:srcRect l="22881" t="7788" r="26045" b="22859"/>
          <a:stretch>
            <a:fillRect/>
          </a:stretch>
        </p:blipFill>
        <p:spPr bwMode="auto">
          <a:xfrm>
            <a:off x="1116013" y="2986088"/>
            <a:ext cx="316071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그림3"/>
          <p:cNvPicPr>
            <a:picLocks noChangeAspect="1" noChangeArrowheads="1"/>
          </p:cNvPicPr>
          <p:nvPr/>
        </p:nvPicPr>
        <p:blipFill>
          <a:blip r:embed="rId4"/>
          <a:srcRect l="7893" t="10693" r="7835" b="4117"/>
          <a:stretch>
            <a:fillRect/>
          </a:stretch>
        </p:blipFill>
        <p:spPr bwMode="auto">
          <a:xfrm>
            <a:off x="144463" y="1290638"/>
            <a:ext cx="334803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Fashionable Headphone</a:t>
            </a:r>
          </a:p>
        </p:txBody>
      </p:sp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5724525" y="115888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C300H (PASTEL)</a:t>
            </a: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2"/>
          <a:srcRect l="31735" t="40147" r="31735" b="23416"/>
          <a:stretch>
            <a:fillRect/>
          </a:stretch>
        </p:blipFill>
        <p:spPr bwMode="auto">
          <a:xfrm>
            <a:off x="157163" y="1195388"/>
            <a:ext cx="4752975" cy="2665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5122863" y="1008063"/>
            <a:ext cx="4021137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solidFill>
                  <a:srgbClr val="0000FF"/>
                </a:solidFill>
              </a:rPr>
              <a:t>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Stainless metal Head Band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with Soft ear-pad gives comfortableness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Produce Balanced Sound with 40mm Unit</a:t>
            </a:r>
            <a:endParaRPr lang="en-US" altLang="ko-KR" sz="1400">
              <a:latin typeface="Times New Roman" pitchFamily="18" charset="0"/>
            </a:endParaRP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5148263" y="2276475"/>
            <a:ext cx="3887787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 Type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40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32 Ω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Sensitivity : 97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500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20 ~ 20,000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plug 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3"/>
          <a:srcRect l="40959" t="29318" r="41325" b="24414"/>
          <a:stretch>
            <a:fillRect/>
          </a:stretch>
        </p:blipFill>
        <p:spPr bwMode="auto">
          <a:xfrm>
            <a:off x="3024188" y="3922713"/>
            <a:ext cx="16192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/>
          <p:cNvSpPr txBox="1">
            <a:spLocks noChangeArrowheads="1"/>
          </p:cNvSpPr>
          <p:nvPr/>
        </p:nvSpPr>
        <p:spPr bwMode="auto">
          <a:xfrm>
            <a:off x="5508625" y="115888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C515H (DISC)</a:t>
            </a:r>
          </a:p>
        </p:txBody>
      </p:sp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/>
          <a:srcRect l="32297" t="32292" r="32285" b="24414"/>
          <a:stretch>
            <a:fillRect/>
          </a:stretch>
        </p:blipFill>
        <p:spPr bwMode="auto">
          <a:xfrm>
            <a:off x="250825" y="836613"/>
            <a:ext cx="4608513" cy="3167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5122863" y="1008063"/>
            <a:ext cx="4021137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solidFill>
                  <a:srgbClr val="0000FF"/>
                </a:solidFill>
              </a:rPr>
              <a:t>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Fashionable Disc design   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Comfortable fit with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Produce Balanced Sound with 40mm Unit</a:t>
            </a:r>
          </a:p>
          <a:p>
            <a:pPr>
              <a:lnSpc>
                <a:spcPct val="110000"/>
              </a:lnSpc>
            </a:pPr>
            <a:endParaRPr lang="en-US" altLang="ko-KR" sz="1400">
              <a:latin typeface="Times New Roman" pitchFamily="18" charset="0"/>
            </a:endParaRP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5148263" y="2276475"/>
            <a:ext cx="3887787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 Type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40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32 Ω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Sensitivity : 97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500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20 ~ 20,000 Hz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plug </a:t>
            </a:r>
          </a:p>
        </p:txBody>
      </p:sp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3"/>
          <a:srcRect l="41142" t="29318" r="41142" b="23438"/>
          <a:stretch>
            <a:fillRect/>
          </a:stretch>
        </p:blipFill>
        <p:spPr bwMode="auto">
          <a:xfrm>
            <a:off x="3521075" y="4121150"/>
            <a:ext cx="14351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Fashionable Headphone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Foldable Stereo Headphones</a:t>
            </a:r>
          </a:p>
        </p:txBody>
      </p:sp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CS-HP500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4787900" y="908050"/>
            <a:ext cx="4068763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Powerful Bass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Adjustable Head Band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Simple foldable mechanic for comfortable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Color : Black or White or Red</a:t>
            </a:r>
          </a:p>
          <a:p>
            <a:pPr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38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35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100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124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Accessory : 6.3mm universal adaptor,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                   Carrying Pouch</a:t>
            </a:r>
            <a:r>
              <a:rPr lang="ko-KR" altLang="en-US" sz="1600">
                <a:latin typeface="Times New Roman" pitchFamily="18" charset="0"/>
              </a:rPr>
              <a:t>　</a:t>
            </a:r>
          </a:p>
        </p:txBody>
      </p:sp>
      <p:pic>
        <p:nvPicPr>
          <p:cNvPr id="36868" name="Picture 7" descr="i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08050"/>
            <a:ext cx="3455987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 descr="500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708275"/>
            <a:ext cx="11049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8" descr="CS-HP500_b_38_CS-HP500_500-370_03"/>
          <p:cNvPicPr>
            <a:picLocks noChangeAspect="1" noChangeArrowheads="1"/>
          </p:cNvPicPr>
          <p:nvPr/>
        </p:nvPicPr>
        <p:blipFill>
          <a:blip r:embed="rId4"/>
          <a:srcRect l="26459" t="15849" r="29442" b="12610"/>
          <a:stretch>
            <a:fillRect/>
          </a:stretch>
        </p:blipFill>
        <p:spPr bwMode="auto">
          <a:xfrm>
            <a:off x="2771775" y="4365625"/>
            <a:ext cx="1498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7" descr="CS-HP500_b_1_CS-HP500_500-370_01"/>
          <p:cNvPicPr>
            <a:picLocks noChangeAspect="1" noChangeArrowheads="1"/>
          </p:cNvPicPr>
          <p:nvPr/>
        </p:nvPicPr>
        <p:blipFill>
          <a:blip r:embed="rId5"/>
          <a:srcRect l="9993" t="8946" r="16679" b="9840"/>
          <a:stretch>
            <a:fillRect/>
          </a:stretch>
        </p:blipFill>
        <p:spPr bwMode="auto">
          <a:xfrm rot="894672">
            <a:off x="755650" y="4389438"/>
            <a:ext cx="172878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S-HP600_b_34_CS-HP600_500-370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365625"/>
            <a:ext cx="25923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Foldable Stereo Headphones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588125" y="115888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CS-HP600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787900" y="908050"/>
            <a:ext cx="40687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Titanium Driver Technology</a:t>
            </a:r>
            <a:r>
              <a:rPr lang="en-US" altLang="ko-KR" sz="1600" b="1">
                <a:solidFill>
                  <a:srgbClr val="0000FF"/>
                </a:solidFill>
              </a:rPr>
              <a:t>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Adjustable Head Band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Simple foldable mechanic for comfortable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endParaRPr lang="en-US" altLang="ko-KR" sz="1600" b="1" i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Closed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38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35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100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1,000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138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Accessory : 6.3mm universal adaptor,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                   Carrying Pouch</a:t>
            </a:r>
            <a:r>
              <a:rPr lang="ko-KR" altLang="en-US" sz="1600">
                <a:latin typeface="Times New Roman" pitchFamily="18" charset="0"/>
              </a:rPr>
              <a:t>　</a:t>
            </a:r>
          </a:p>
        </p:txBody>
      </p:sp>
      <p:pic>
        <p:nvPicPr>
          <p:cNvPr id="37893" name="Picture 6" descr="그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692150"/>
            <a:ext cx="29321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 descr="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5" y="4581525"/>
            <a:ext cx="7921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 descr="그림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1063" y="3213100"/>
            <a:ext cx="111283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720H_b_267_C720H_500-370_L02"/>
          <p:cNvPicPr>
            <a:picLocks noChangeAspect="1" noChangeArrowheads="1"/>
          </p:cNvPicPr>
          <p:nvPr/>
        </p:nvPicPr>
        <p:blipFill>
          <a:blip r:embed="rId2"/>
          <a:srcRect l="22797" r="22922"/>
          <a:stretch>
            <a:fillRect/>
          </a:stretch>
        </p:blipFill>
        <p:spPr bwMode="auto">
          <a:xfrm>
            <a:off x="539750" y="3860800"/>
            <a:ext cx="16970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Hi-Fi Stereo Headphones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C720H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787900" y="1125538"/>
            <a:ext cx="40687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40mm diameter high quality driver unit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Adjustable Head Band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Superb balanced sound    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Ergonomic design and comfortable fit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Closed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40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32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100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2,000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10 ~ 25,000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3.0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325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Accessory : 6.3mm universal adaptor,</a:t>
            </a:r>
          </a:p>
        </p:txBody>
      </p:sp>
      <p:pic>
        <p:nvPicPr>
          <p:cNvPr id="38917" name="Picture 6" descr="C720H_b_269_C720H_500-370_L03"/>
          <p:cNvPicPr>
            <a:picLocks noChangeAspect="1" noChangeArrowheads="1"/>
          </p:cNvPicPr>
          <p:nvPr/>
        </p:nvPicPr>
        <p:blipFill>
          <a:blip r:embed="rId3"/>
          <a:srcRect t="18324" r="11884" b="10701"/>
          <a:stretch>
            <a:fillRect/>
          </a:stretch>
        </p:blipFill>
        <p:spPr bwMode="auto">
          <a:xfrm>
            <a:off x="468313" y="1341438"/>
            <a:ext cx="403225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C720H_b_268_C720H_500-370_L01"/>
          <p:cNvPicPr>
            <a:picLocks noChangeAspect="1" noChangeArrowheads="1"/>
          </p:cNvPicPr>
          <p:nvPr/>
        </p:nvPicPr>
        <p:blipFill>
          <a:blip r:embed="rId4"/>
          <a:srcRect l="19667" t="2072" r="22867"/>
          <a:stretch>
            <a:fillRect/>
          </a:stretch>
        </p:blipFill>
        <p:spPr bwMode="auto">
          <a:xfrm>
            <a:off x="2627313" y="3933825"/>
            <a:ext cx="1768475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Earphone with Microphone</a:t>
            </a: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C161S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932363" y="836613"/>
            <a:ext cx="4068762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Optimized for Computer(internet) phone    calls / Compatible with VoIP &amp; Messenger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Closed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15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32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94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20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1.2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</a:endParaRPr>
          </a:p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Omni-directional</a:t>
            </a:r>
          </a:p>
          <a:p>
            <a:r>
              <a:rPr lang="en-US" altLang="ko-KR" sz="1600">
                <a:latin typeface="Times New Roman" pitchFamily="18" charset="0"/>
              </a:rPr>
              <a:t>     Output Impedance : 2.2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Current consumption : 150㎂ ~ 450㎂</a:t>
            </a:r>
          </a:p>
          <a:p>
            <a:r>
              <a:rPr lang="en-US" altLang="ko-KR" sz="1600">
                <a:latin typeface="Times New Roman" pitchFamily="18" charset="0"/>
              </a:rPr>
              <a:t>     S/N Ratio : 58dB</a:t>
            </a:r>
          </a:p>
          <a:p>
            <a:r>
              <a:rPr lang="en-US" altLang="ko-KR" sz="1600">
                <a:latin typeface="Times New Roman" pitchFamily="18" charset="0"/>
              </a:rPr>
              <a:t>     Sensitivity : -40 dB/mW</a:t>
            </a:r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2"/>
          <a:srcRect l="31735" t="28558" r="32285" b="19489"/>
          <a:stretch>
            <a:fillRect/>
          </a:stretch>
        </p:blipFill>
        <p:spPr bwMode="auto">
          <a:xfrm>
            <a:off x="7938" y="812800"/>
            <a:ext cx="48514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3"/>
          <a:srcRect l="43362" t="23076" r="43362" b="16536"/>
          <a:stretch>
            <a:fillRect/>
          </a:stretch>
        </p:blipFill>
        <p:spPr bwMode="auto">
          <a:xfrm>
            <a:off x="117475" y="3573463"/>
            <a:ext cx="10699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Headphone with Microphone</a:t>
            </a:r>
          </a:p>
        </p:txBody>
      </p:sp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C201S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4787900" y="620713"/>
            <a:ext cx="4068763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>
                <a:latin typeface="Times New Roman" pitchFamily="18" charset="0"/>
              </a:rPr>
              <a:t> Features </a:t>
            </a:r>
            <a:r>
              <a:rPr lang="en-US" altLang="ko-KR" sz="1600" i="1">
                <a:latin typeface="Times New Roman" pitchFamily="18" charset="0"/>
              </a:rPr>
              <a:t/>
            </a:r>
            <a:br>
              <a:rPr lang="en-US" altLang="ko-KR" sz="1600" i="1">
                <a:latin typeface="Times New Roman" pitchFamily="18" charset="0"/>
              </a:rPr>
            </a:br>
            <a:r>
              <a:rPr lang="en-US" altLang="ko-KR" sz="1600" i="1"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Gaming &amp; VoIP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Noise Cancelling Microphone    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Flexible Microphone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 i="1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 (Headphone)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Type  : Closed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28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30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98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40 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Cord Length : 1.5 m 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</a:p>
          <a:p>
            <a:endParaRPr lang="en-US" altLang="ko-KR"/>
          </a:p>
          <a:p>
            <a:r>
              <a:rPr lang="en-US" altLang="ko-KR">
                <a:latin typeface="Times New Roman" pitchFamily="18" charset="0"/>
              </a:rPr>
              <a:t> </a:t>
            </a:r>
            <a:r>
              <a:rPr lang="en-US" altLang="ko-KR" sz="1800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>
                <a:latin typeface="Times New Roman" pitchFamily="18" charset="0"/>
              </a:rPr>
              <a:t>    </a:t>
            </a:r>
            <a:r>
              <a:rPr lang="en-US" altLang="ko-KR" sz="1600">
                <a:latin typeface="Times New Roman" pitchFamily="18" charset="0"/>
              </a:rPr>
              <a:t>Type : Boom mic, Uni-directional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Output Impedance : 2.2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Current consumption : 150</a:t>
            </a:r>
            <a:r>
              <a:rPr lang="en-US" altLang="ko-KR"/>
              <a:t>㎂</a:t>
            </a:r>
            <a:r>
              <a:rPr lang="en-US" altLang="ko-KR" sz="1600">
                <a:latin typeface="Times New Roman" pitchFamily="18" charset="0"/>
              </a:rPr>
              <a:t> ~ 450</a:t>
            </a:r>
            <a:r>
              <a:rPr lang="en-US" altLang="ko-KR"/>
              <a:t>㎂</a:t>
            </a:r>
            <a:endParaRPr lang="en-US" altLang="ko-KR" sz="1600">
              <a:latin typeface="Times New Roman" pitchFamily="18" charset="0"/>
            </a:endParaRPr>
          </a:p>
          <a:p>
            <a:r>
              <a:rPr lang="en-US" altLang="ko-KR" sz="1600">
                <a:latin typeface="Times New Roman" pitchFamily="18" charset="0"/>
              </a:rPr>
              <a:t>     S/N Ratio : 60dB</a:t>
            </a:r>
          </a:p>
          <a:p>
            <a:r>
              <a:rPr lang="en-US" altLang="ko-KR" sz="1600">
                <a:latin typeface="Times New Roman" pitchFamily="18" charset="0"/>
              </a:rPr>
              <a:t>     Sensitivity : -44 dB/mW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/>
          <a:srcRect l="43912" t="31511" r="32285" b="34245"/>
          <a:stretch>
            <a:fillRect/>
          </a:stretch>
        </p:blipFill>
        <p:spPr bwMode="auto">
          <a:xfrm>
            <a:off x="1042988" y="1052513"/>
            <a:ext cx="3419475" cy="2765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/>
          <a:srcRect l="45570" t="24414" r="31735" b="27344"/>
          <a:stretch>
            <a:fillRect/>
          </a:stretch>
        </p:blipFill>
        <p:spPr bwMode="auto">
          <a:xfrm>
            <a:off x="95250" y="3933825"/>
            <a:ext cx="1868488" cy="223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C511S</a:t>
            </a:r>
          </a:p>
        </p:txBody>
      </p:sp>
      <p:sp>
        <p:nvSpPr>
          <p:cNvPr id="41986" name="Text Box 11"/>
          <p:cNvSpPr txBox="1">
            <a:spLocks noChangeArrowheads="1"/>
          </p:cNvSpPr>
          <p:nvPr/>
        </p:nvSpPr>
        <p:spPr bwMode="auto">
          <a:xfrm>
            <a:off x="5003800" y="1350963"/>
            <a:ext cx="3887788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None/>
            </a:pPr>
            <a:endParaRPr lang="en-US" altLang="ko-KR" sz="1400" b="1" i="1"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 sz="1400" b="1">
                <a:latin typeface="Times New Roman" pitchFamily="18" charset="0"/>
              </a:rPr>
              <a:t>Specification (Headphone)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Closed air, Dynamic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38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35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100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1000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20 ~ 20,000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1.5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USB Type</a:t>
            </a:r>
          </a:p>
          <a:p>
            <a:pPr>
              <a:lnSpc>
                <a:spcPct val="110000"/>
              </a:lnSpc>
            </a:pPr>
            <a:endParaRPr lang="en-US" altLang="ko-KR" sz="1400"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</a:t>
            </a:r>
            <a:r>
              <a:rPr lang="en-US" altLang="ko-KR" sz="1400" b="1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 sz="1400">
                <a:latin typeface="Times New Roman" pitchFamily="18" charset="0"/>
              </a:rPr>
              <a:t>     Type : Boom mic, Uni-directional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Output Impedance : 2.2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Current consumption : 150㎂ ~ 450㎂</a:t>
            </a:r>
          </a:p>
          <a:p>
            <a:r>
              <a:rPr lang="en-US" altLang="ko-KR" sz="1400">
                <a:latin typeface="Times New Roman" pitchFamily="18" charset="0"/>
              </a:rPr>
              <a:t>     S/N Ratio : 60dB</a:t>
            </a:r>
          </a:p>
          <a:p>
            <a:r>
              <a:rPr lang="en-US" altLang="ko-KR" sz="1400">
                <a:latin typeface="Times New Roman" pitchFamily="18" charset="0"/>
              </a:rPr>
              <a:t>     Sensitivity : -44 dB/mW</a:t>
            </a:r>
          </a:p>
          <a:p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>
                <a:latin typeface="Times New Roman" pitchFamily="18" charset="0"/>
              </a:rPr>
              <a:t>  </a:t>
            </a:r>
            <a:r>
              <a:rPr lang="en-US" altLang="ko-KR" sz="1400" b="1">
                <a:latin typeface="Times New Roman" pitchFamily="18" charset="0"/>
              </a:rPr>
              <a:t>Specification (USB)</a:t>
            </a:r>
          </a:p>
          <a:p>
            <a:r>
              <a:rPr lang="en-US" altLang="ko-KR" sz="1400">
                <a:latin typeface="Times New Roman" pitchFamily="18" charset="0"/>
              </a:rPr>
              <a:t>    Characteristics : USB Spec. 2.0, full-speed</a:t>
            </a:r>
          </a:p>
          <a:p>
            <a:r>
              <a:rPr lang="en-US" altLang="ko-KR" sz="1400">
                <a:latin typeface="Times New Roman" pitchFamily="18" charset="0"/>
              </a:rPr>
              <a:t>    System support : Window2000,XP,Vista</a:t>
            </a:r>
          </a:p>
        </p:txBody>
      </p:sp>
      <p:sp>
        <p:nvSpPr>
          <p:cNvPr id="41987" name="Text Box 12"/>
          <p:cNvSpPr txBox="1">
            <a:spLocks noChangeArrowheads="1"/>
          </p:cNvSpPr>
          <p:nvPr/>
        </p:nvSpPr>
        <p:spPr bwMode="auto">
          <a:xfrm>
            <a:off x="5032375" y="342900"/>
            <a:ext cx="331152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sz="1500"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Gaming &amp; VoIP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Noise Cancelling Microphone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In-Line Volume &amp; Mute Controls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Flexible Microphone</a:t>
            </a:r>
          </a:p>
          <a:p>
            <a:endParaRPr lang="en-US" altLang="ko-KR" sz="1600" b="1">
              <a:latin typeface="Times New Roman" pitchFamily="18" charset="0"/>
            </a:endParaRPr>
          </a:p>
        </p:txBody>
      </p:sp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2"/>
          <a:srcRect l="35054" t="23416" r="35614" b="14583"/>
          <a:stretch>
            <a:fillRect/>
          </a:stretch>
        </p:blipFill>
        <p:spPr bwMode="auto">
          <a:xfrm>
            <a:off x="457200" y="838200"/>
            <a:ext cx="38163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3"/>
          <a:srcRect l="38373" t="24414" r="38373" b="18489"/>
          <a:stretch>
            <a:fillRect/>
          </a:stretch>
        </p:blipFill>
        <p:spPr bwMode="auto">
          <a:xfrm>
            <a:off x="2255838" y="4205288"/>
            <a:ext cx="15240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Headphone with Microphone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Premium Headphone with Microphone</a:t>
            </a:r>
          </a:p>
        </p:txBody>
      </p:sp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C501S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/>
          <a:srcRect l="40044" t="20464" r="42253" b="32292"/>
          <a:stretch>
            <a:fillRect/>
          </a:stretch>
        </p:blipFill>
        <p:spPr bwMode="auto">
          <a:xfrm>
            <a:off x="2555875" y="3429000"/>
            <a:ext cx="1727200" cy="25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5003800" y="1395413"/>
            <a:ext cx="3887788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None/>
            </a:pPr>
            <a:endParaRPr lang="en-US" altLang="ko-KR" sz="1400" b="1" i="1">
              <a:latin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 sz="1400" b="1">
                <a:latin typeface="Times New Roman" pitchFamily="18" charset="0"/>
              </a:rPr>
              <a:t>Specification (Headphone)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Closed air, Dynamic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38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35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100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1000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20 ~ 20,000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1.5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USB Type</a:t>
            </a:r>
          </a:p>
          <a:p>
            <a:pPr>
              <a:lnSpc>
                <a:spcPct val="110000"/>
              </a:lnSpc>
            </a:pPr>
            <a:endParaRPr lang="en-US" altLang="ko-KR" sz="1400"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</a:t>
            </a:r>
            <a:r>
              <a:rPr lang="en-US" altLang="ko-KR" sz="1400" b="1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 sz="1400">
                <a:latin typeface="Times New Roman" pitchFamily="18" charset="0"/>
              </a:rPr>
              <a:t>     Type : Boom mic, Uni-directional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Output Impedance : 2.2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Current consumption : 150㎂ ~ 450㎂</a:t>
            </a:r>
          </a:p>
          <a:p>
            <a:r>
              <a:rPr lang="en-US" altLang="ko-KR" sz="1400">
                <a:latin typeface="Times New Roman" pitchFamily="18" charset="0"/>
              </a:rPr>
              <a:t>     S/N Ratio : 60dB</a:t>
            </a:r>
          </a:p>
          <a:p>
            <a:r>
              <a:rPr lang="en-US" altLang="ko-KR" sz="1400">
                <a:latin typeface="Times New Roman" pitchFamily="18" charset="0"/>
              </a:rPr>
              <a:t>     Sensitivity : -44 dB/mW</a:t>
            </a:r>
          </a:p>
          <a:p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>
                <a:latin typeface="Times New Roman" pitchFamily="18" charset="0"/>
              </a:rPr>
              <a:t>  </a:t>
            </a:r>
            <a:r>
              <a:rPr lang="en-US" altLang="ko-KR" sz="1400" b="1">
                <a:latin typeface="Times New Roman" pitchFamily="18" charset="0"/>
              </a:rPr>
              <a:t>Specification (USB)</a:t>
            </a:r>
          </a:p>
          <a:p>
            <a:r>
              <a:rPr lang="en-US" altLang="ko-KR" sz="1400">
                <a:latin typeface="Times New Roman" pitchFamily="18" charset="0"/>
              </a:rPr>
              <a:t>    Characteristics : USB Spec. 2.0, full-speed</a:t>
            </a:r>
          </a:p>
          <a:p>
            <a:r>
              <a:rPr lang="en-US" altLang="ko-KR" sz="1400">
                <a:latin typeface="Times New Roman" pitchFamily="18" charset="0"/>
              </a:rPr>
              <a:t>    System support : Window2000,XP,Vista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5032375" y="204788"/>
            <a:ext cx="411162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sz="1500">
                <a:latin typeface="Times New Roman" pitchFamily="18" charset="0"/>
              </a:rPr>
              <a:t>    </a:t>
            </a:r>
            <a: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  <a:t>Gaming &amp; VoIP</a:t>
            </a:r>
          </a:p>
          <a:p>
            <a: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  <a:t>    Noise Cancelling Microphone</a:t>
            </a:r>
          </a:p>
          <a:p>
            <a: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  <a:t>    Powerful Bass </a:t>
            </a:r>
            <a:b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  <a:t>    Adjustable Head Band</a:t>
            </a:r>
            <a:b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500" b="1" i="1">
                <a:solidFill>
                  <a:srgbClr val="0000FF"/>
                </a:solidFill>
                <a:latin typeface="Times New Roman" pitchFamily="18" charset="0"/>
              </a:rPr>
              <a:t>    Simple foldable mechanic for comfortable</a:t>
            </a:r>
          </a:p>
          <a:p>
            <a:endParaRPr lang="en-US" altLang="ko-KR" sz="1600">
              <a:latin typeface="Times New Roman" pitchFamily="18" charset="0"/>
            </a:endParaRPr>
          </a:p>
        </p:txBody>
      </p:sp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3"/>
          <a:srcRect l="38373" t="20465" r="40593" b="34267"/>
          <a:stretch>
            <a:fillRect/>
          </a:stretch>
        </p:blipFill>
        <p:spPr bwMode="auto">
          <a:xfrm>
            <a:off x="193675" y="3932238"/>
            <a:ext cx="1785938" cy="2160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4"/>
          <a:srcRect l="33394" t="21463" r="36713" b="32292"/>
          <a:stretch>
            <a:fillRect/>
          </a:stretch>
        </p:blipFill>
        <p:spPr bwMode="auto">
          <a:xfrm>
            <a:off x="431800" y="815975"/>
            <a:ext cx="3419475" cy="2973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Earphones</a:t>
            </a: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CS-EP300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219700" y="1196975"/>
            <a:ext cx="37084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Unique design &amp; Dynamic sounds</a:t>
            </a:r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  <a:t>     </a:t>
            </a:r>
            <a:b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Color : Black or White</a:t>
            </a:r>
          </a:p>
          <a:p>
            <a:pPr>
              <a:lnSpc>
                <a:spcPct val="110000"/>
              </a:lnSpc>
            </a:pPr>
            <a:endParaRPr lang="en-US" altLang="ko-KR" sz="1600" b="1" i="1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en-US" altLang="ko-KR" i="1"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Open air,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Driver Units : Ø 15.6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Impedance : 32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Sensitivity : 98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Max. Input Power 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Frequency Response : 12 ~ 22,000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Weight : 5.5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Accessory : Ear Pad 2 pair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  <a:ea typeface="HY헤드라인M" pitchFamily="18" charset="-127"/>
            </a:endParaRPr>
          </a:p>
        </p:txBody>
      </p:sp>
      <p:pic>
        <p:nvPicPr>
          <p:cNvPr id="16388" name="Picture 5" descr="CS-EP300_etc_l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52513"/>
            <a:ext cx="2306637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S-EP300_etc_l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26368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CS-EP300_etc_l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89363"/>
            <a:ext cx="209073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C360S</a:t>
            </a:r>
          </a:p>
        </p:txBody>
      </p:sp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5076825" y="560388"/>
            <a:ext cx="402113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i="1">
                <a:solidFill>
                  <a:srgbClr val="0000FF"/>
                </a:solidFill>
              </a:rPr>
              <a:t>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Compatible with iPhone, iPod, iPad</a:t>
            </a:r>
            <a:endParaRPr lang="ko-KR" altLang="en-US" sz="1600" b="1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Phone calls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High Definition Sound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Excellent Noise Isolation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Ultra-Lightweight for Wearing Comfort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102225" y="2227263"/>
            <a:ext cx="3887788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r>
              <a:rPr lang="en-US" altLang="ko-KR" sz="15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500">
                <a:latin typeface="Times New Roman" pitchFamily="18" charset="0"/>
              </a:rPr>
              <a:t>     Type  : Closed, Dynamic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Driver Units : Ø 8.8 mm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Impedance : 26 Ω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Sensitivity : 90 dB/mW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Max. Input Power : 40 mW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Frequency Response : 20 ~ 20,000 Hz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Cord Length : 1.2 m 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endParaRPr lang="en-US" altLang="ko-KR" sz="1500">
              <a:latin typeface="Times New Roman" pitchFamily="18" charset="0"/>
            </a:endParaRPr>
          </a:p>
          <a:p>
            <a:r>
              <a:rPr lang="en-US" altLang="ko-KR" sz="1500"/>
              <a:t> </a:t>
            </a:r>
            <a:r>
              <a:rPr lang="en-US" altLang="ko-KR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 sz="1500">
                <a:latin typeface="Times New Roman" pitchFamily="18" charset="0"/>
              </a:rPr>
              <a:t>     Type  : Omni-directional</a:t>
            </a:r>
          </a:p>
          <a:p>
            <a:r>
              <a:rPr lang="en-US" altLang="ko-KR" sz="1500">
                <a:latin typeface="Times New Roman" pitchFamily="18" charset="0"/>
              </a:rPr>
              <a:t>     Output Impedance : 2.2 KΩ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Current consumption : 500㎂</a:t>
            </a:r>
          </a:p>
          <a:p>
            <a:r>
              <a:rPr lang="en-US" altLang="ko-KR" sz="1500">
                <a:latin typeface="Times New Roman" pitchFamily="18" charset="0"/>
              </a:rPr>
              <a:t>     S/N Ratio : 60 dB</a:t>
            </a:r>
          </a:p>
          <a:p>
            <a:r>
              <a:rPr lang="en-US" altLang="ko-KR" sz="1500">
                <a:latin typeface="Times New Roman" pitchFamily="18" charset="0"/>
              </a:rPr>
              <a:t>     Sensitivity : -42 dB/mW</a:t>
            </a:r>
          </a:p>
        </p:txBody>
      </p:sp>
      <p:pic>
        <p:nvPicPr>
          <p:cNvPr id="44036" name="Picture 50"/>
          <p:cNvPicPr>
            <a:picLocks noChangeAspect="1" noChangeArrowheads="1"/>
          </p:cNvPicPr>
          <p:nvPr/>
        </p:nvPicPr>
        <p:blipFill>
          <a:blip r:embed="rId2"/>
          <a:srcRect l="61639" t="45444" r="28551" b="41927"/>
          <a:stretch>
            <a:fillRect/>
          </a:stretch>
        </p:blipFill>
        <p:spPr bwMode="auto">
          <a:xfrm>
            <a:off x="1412875" y="5394325"/>
            <a:ext cx="1250950" cy="9032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3"/>
          <a:srcRect l="34505" t="22417" r="35054" b="17513"/>
          <a:stretch>
            <a:fillRect/>
          </a:stretch>
        </p:blipFill>
        <p:spPr bwMode="auto">
          <a:xfrm>
            <a:off x="952500" y="838200"/>
            <a:ext cx="37639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4"/>
          <a:srcRect l="43364" t="22440" r="42801" b="17513"/>
          <a:stretch>
            <a:fillRect/>
          </a:stretch>
        </p:blipFill>
        <p:spPr bwMode="auto">
          <a:xfrm>
            <a:off x="214313" y="3860800"/>
            <a:ext cx="9731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In-ear earphone with Microphone</a:t>
            </a:r>
          </a:p>
        </p:txBody>
      </p:sp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5"/>
          <a:srcRect l="42058" t="74902" r="37196" b="19559"/>
          <a:stretch>
            <a:fillRect/>
          </a:stretch>
        </p:blipFill>
        <p:spPr bwMode="auto">
          <a:xfrm>
            <a:off x="2681288" y="5375275"/>
            <a:ext cx="1943100" cy="92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In-ear earphone with Microphone</a:t>
            </a:r>
          </a:p>
        </p:txBody>
      </p:sp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C230S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895850" y="692150"/>
            <a:ext cx="4068763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i="1"/>
              <a:t>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Compatible with iPhone &amp; iPod &amp; iPad</a:t>
            </a:r>
            <a:endParaRPr lang="en-US" altLang="ko-KR" sz="1600" b="1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Volume Controller &amp; Phone calls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High Definition Sound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Excellent Noise Isolation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Ultra-Lightweight for Wearing Comfort</a:t>
            </a:r>
          </a:p>
          <a:p>
            <a:endParaRPr lang="en-US" altLang="ko-KR" sz="1600" b="1" i="1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altLang="ko-KR" sz="15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500">
                <a:latin typeface="Times New Roman" pitchFamily="18" charset="0"/>
              </a:rPr>
              <a:t>     Type  : Closed, Dynamic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Driver Units : Ø 8.8 mm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Impedance : 26 Ω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Sensitivity : 90 dB/mW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Max. Input Power : 40 mW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Frequency Response : 20 ~ 20,000 Hz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Cord Length : 1.2 m 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endParaRPr lang="en-US" altLang="ko-KR" sz="1500">
              <a:latin typeface="Times New Roman" pitchFamily="18" charset="0"/>
            </a:endParaRPr>
          </a:p>
          <a:p>
            <a:r>
              <a:rPr lang="en-US" altLang="ko-KR" sz="1500"/>
              <a:t> </a:t>
            </a:r>
            <a:r>
              <a:rPr lang="en-US" altLang="ko-KR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 sz="1500">
                <a:latin typeface="Times New Roman" pitchFamily="18" charset="0"/>
              </a:rPr>
              <a:t>     Type  : Omni-directional</a:t>
            </a:r>
          </a:p>
          <a:p>
            <a:r>
              <a:rPr lang="en-US" altLang="ko-KR" sz="1500">
                <a:latin typeface="Times New Roman" pitchFamily="18" charset="0"/>
              </a:rPr>
              <a:t>     Output Impedance : 2.2 KΩ</a:t>
            </a:r>
            <a:br>
              <a:rPr lang="en-US" altLang="ko-KR" sz="1500">
                <a:latin typeface="Times New Roman" pitchFamily="18" charset="0"/>
              </a:rPr>
            </a:br>
            <a:r>
              <a:rPr lang="en-US" altLang="ko-KR" sz="1500">
                <a:latin typeface="Times New Roman" pitchFamily="18" charset="0"/>
              </a:rPr>
              <a:t>     Current consumption : 500㎂</a:t>
            </a:r>
          </a:p>
          <a:p>
            <a:r>
              <a:rPr lang="en-US" altLang="ko-KR" sz="1500">
                <a:latin typeface="Times New Roman" pitchFamily="18" charset="0"/>
              </a:rPr>
              <a:t>     S/N Ratio : 60 dB</a:t>
            </a:r>
          </a:p>
          <a:p>
            <a:r>
              <a:rPr lang="en-US" altLang="ko-KR" sz="1500">
                <a:latin typeface="Times New Roman" pitchFamily="18" charset="0"/>
              </a:rPr>
              <a:t>     Sensitivity : -42 dB/mW</a:t>
            </a:r>
          </a:p>
        </p:txBody>
      </p:sp>
      <p:pic>
        <p:nvPicPr>
          <p:cNvPr id="45060" name="Picture 50"/>
          <p:cNvPicPr>
            <a:picLocks noChangeAspect="1" noChangeArrowheads="1"/>
          </p:cNvPicPr>
          <p:nvPr/>
        </p:nvPicPr>
        <p:blipFill>
          <a:blip r:embed="rId2"/>
          <a:srcRect l="61639" t="45444" r="28551" b="41927"/>
          <a:stretch>
            <a:fillRect/>
          </a:stretch>
        </p:blipFill>
        <p:spPr bwMode="auto">
          <a:xfrm>
            <a:off x="793750" y="5394325"/>
            <a:ext cx="1250950" cy="9032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3"/>
          <a:srcRect l="38194" t="74902" r="37196" b="19559"/>
          <a:stretch>
            <a:fillRect/>
          </a:stretch>
        </p:blipFill>
        <p:spPr bwMode="auto">
          <a:xfrm>
            <a:off x="2122488" y="5375275"/>
            <a:ext cx="2305050" cy="92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4"/>
          <a:srcRect l="31735" t="18967" r="35054" b="21463"/>
          <a:stretch>
            <a:fillRect/>
          </a:stretch>
        </p:blipFill>
        <p:spPr bwMode="auto">
          <a:xfrm>
            <a:off x="0" y="969963"/>
            <a:ext cx="4364038" cy="4398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5"/>
          <a:srcRect l="45021" t="31293" r="45023" b="25391"/>
          <a:stretch>
            <a:fillRect/>
          </a:stretch>
        </p:blipFill>
        <p:spPr bwMode="auto">
          <a:xfrm>
            <a:off x="611188" y="692150"/>
            <a:ext cx="9398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Premium Headphone with Microphone</a:t>
            </a: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6300788" y="115888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C550S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5122863" y="609600"/>
            <a:ext cx="40211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i="1">
                <a:solidFill>
                  <a:srgbClr val="0000FF"/>
                </a:solidFill>
              </a:rPr>
              <a:t>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Compatible with iPhone &amp; iPod &amp; iPad</a:t>
            </a:r>
            <a:endParaRPr lang="en-US" altLang="ko-KR" sz="1600" b="1">
              <a:latin typeface="Times New Roman" pitchFamily="18" charset="0"/>
            </a:endParaRPr>
          </a:p>
          <a:p>
            <a:r>
              <a:rPr lang="en-US" altLang="ko-KR" sz="1600" b="1">
                <a:latin typeface="Times New Roman" pitchFamily="18" charset="0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Volume Controller &amp; Phone calls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For Outdoor activity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Specific Durable Folding Design</a:t>
            </a:r>
          </a:p>
          <a:p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Ergonomic Head band Design</a:t>
            </a:r>
          </a:p>
          <a:p>
            <a:endParaRPr lang="en-US" altLang="ko-KR" sz="1400">
              <a:latin typeface="Times New Roman" pitchFamily="18" charset="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5148263" y="2001838"/>
            <a:ext cx="3887787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Closed, Dynamic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40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50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106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40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10 ~ 21,000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1.5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Cord style : Symmetrical type</a:t>
            </a:r>
          </a:p>
          <a:p>
            <a:pPr>
              <a:lnSpc>
                <a:spcPct val="110000"/>
              </a:lnSpc>
            </a:pPr>
            <a:endParaRPr lang="en-US" altLang="ko-KR" sz="1400">
              <a:latin typeface="Times New Roman" pitchFamily="18" charset="0"/>
            </a:endParaRPr>
          </a:p>
          <a:p>
            <a:r>
              <a:rPr lang="en-US" altLang="ko-KR"/>
              <a:t> </a:t>
            </a:r>
            <a:r>
              <a:rPr lang="en-US" altLang="ko-KR">
                <a:latin typeface="Times New Roman" pitchFamily="18" charset="0"/>
              </a:rPr>
              <a:t>Specification (Microphone)</a:t>
            </a:r>
          </a:p>
          <a:p>
            <a:r>
              <a:rPr lang="en-US" altLang="ko-KR" sz="1400">
                <a:latin typeface="Times New Roman" pitchFamily="18" charset="0"/>
              </a:rPr>
              <a:t>     Type  : Omni-directional</a:t>
            </a:r>
          </a:p>
          <a:p>
            <a:r>
              <a:rPr lang="en-US" altLang="ko-KR" sz="1400">
                <a:latin typeface="Times New Roman" pitchFamily="18" charset="0"/>
              </a:rPr>
              <a:t>     Output Impedance : 2.2 KΩ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Current consumption : 500㎂</a:t>
            </a:r>
          </a:p>
          <a:p>
            <a:r>
              <a:rPr lang="en-US" altLang="ko-KR" sz="1400">
                <a:latin typeface="Times New Roman" pitchFamily="18" charset="0"/>
              </a:rPr>
              <a:t>     S/N Ratio : 60 dB</a:t>
            </a:r>
          </a:p>
          <a:p>
            <a:r>
              <a:rPr lang="en-US" altLang="ko-KR" sz="1400">
                <a:latin typeface="Times New Roman" pitchFamily="18" charset="0"/>
              </a:rPr>
              <a:t>     Sensitivity : -42 dB/mW</a:t>
            </a:r>
          </a:p>
        </p:txBody>
      </p:sp>
      <p:pic>
        <p:nvPicPr>
          <p:cNvPr id="46085" name="Picture 50"/>
          <p:cNvPicPr>
            <a:picLocks noChangeAspect="1" noChangeArrowheads="1"/>
          </p:cNvPicPr>
          <p:nvPr/>
        </p:nvPicPr>
        <p:blipFill>
          <a:blip r:embed="rId2"/>
          <a:srcRect l="61639" t="45444" r="28551" b="41927"/>
          <a:stretch>
            <a:fillRect/>
          </a:stretch>
        </p:blipFill>
        <p:spPr bwMode="auto">
          <a:xfrm>
            <a:off x="539750" y="5340350"/>
            <a:ext cx="1308100" cy="94615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3"/>
          <a:srcRect l="38373" t="27365" r="38373" b="30316"/>
          <a:stretch>
            <a:fillRect/>
          </a:stretch>
        </p:blipFill>
        <p:spPr bwMode="auto">
          <a:xfrm>
            <a:off x="3175" y="1130300"/>
            <a:ext cx="4133850" cy="4230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6087" name="Picture 10"/>
          <p:cNvPicPr>
            <a:picLocks noChangeAspect="1" noChangeArrowheads="1"/>
          </p:cNvPicPr>
          <p:nvPr/>
        </p:nvPicPr>
        <p:blipFill>
          <a:blip r:embed="rId4"/>
          <a:srcRect l="42801" t="26367" r="43362" b="20465"/>
          <a:stretch>
            <a:fillRect/>
          </a:stretch>
        </p:blipFill>
        <p:spPr bwMode="auto">
          <a:xfrm>
            <a:off x="3851275" y="625475"/>
            <a:ext cx="11303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7"/>
          <p:cNvPicPr>
            <a:picLocks noChangeAspect="1" noChangeArrowheads="1"/>
          </p:cNvPicPr>
          <p:nvPr/>
        </p:nvPicPr>
        <p:blipFill>
          <a:blip r:embed="rId5"/>
          <a:srcRect l="38194" t="74902" r="37196" b="19559"/>
          <a:stretch>
            <a:fillRect/>
          </a:stretch>
        </p:blipFill>
        <p:spPr bwMode="auto">
          <a:xfrm>
            <a:off x="1874838" y="5353050"/>
            <a:ext cx="2305050" cy="922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Sports Gear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C220E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219700" y="1196975"/>
            <a:ext cx="3708400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Ergonomic design &amp; Durable Body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Dynamic Sound with Deep Bass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Ultra Light Weight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Color : Black or Orange</a:t>
            </a:r>
          </a:p>
          <a:p>
            <a:pPr>
              <a:lnSpc>
                <a:spcPct val="110000"/>
              </a:lnSpc>
            </a:pPr>
            <a:endParaRPr lang="en-US" altLang="ko-KR" sz="1600" b="1" i="1">
              <a:solidFill>
                <a:srgbClr val="0000FF"/>
              </a:solidFill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Type  : Open air, Dynamic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Driver Units : Ø 15 mm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Impedance : 16 Ω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Sensitivity : 98 dB/mW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Max. Input Power 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Frequency Response : 20 ~ 20,000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Weight : 3.5 g (Except cord)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  <a:ea typeface="HY헤드라인M" pitchFamily="18" charset="-127"/>
            </a:endParaRPr>
          </a:p>
        </p:txBody>
      </p:sp>
      <p:pic>
        <p:nvPicPr>
          <p:cNvPr id="17412" name="Picture 7" descr="C220E_b_244_C220E_500x370_02"/>
          <p:cNvPicPr>
            <a:picLocks noChangeAspect="1" noChangeArrowheads="1"/>
          </p:cNvPicPr>
          <p:nvPr/>
        </p:nvPicPr>
        <p:blipFill>
          <a:blip r:embed="rId2"/>
          <a:srcRect t="4054" r="15334" b="4008"/>
          <a:stretch>
            <a:fillRect/>
          </a:stretch>
        </p:blipFill>
        <p:spPr bwMode="auto">
          <a:xfrm>
            <a:off x="1588" y="1011238"/>
            <a:ext cx="34575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C220E_b_1_C220E_500-370_01"/>
          <p:cNvPicPr>
            <a:picLocks noChangeAspect="1" noChangeArrowheads="1"/>
          </p:cNvPicPr>
          <p:nvPr/>
        </p:nvPicPr>
        <p:blipFill>
          <a:blip r:embed="rId3"/>
          <a:srcRect l="8788" t="19894" r="11739" b="16919"/>
          <a:stretch>
            <a:fillRect/>
          </a:stretch>
        </p:blipFill>
        <p:spPr bwMode="auto">
          <a:xfrm>
            <a:off x="1619250" y="3697288"/>
            <a:ext cx="37465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Stylish Stereo Earphones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C240E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219700" y="1196975"/>
            <a:ext cx="37084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Color matched with I-Pod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Dynamic Sound and Comfortable fit</a:t>
            </a: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Powerful base</a:t>
            </a:r>
          </a:p>
          <a:p>
            <a:pPr>
              <a:lnSpc>
                <a:spcPct val="110000"/>
              </a:lnSpc>
            </a:pPr>
            <a:endParaRPr lang="en-US" altLang="ko-KR" sz="1600" b="1" i="1">
              <a:solidFill>
                <a:srgbClr val="0000FF"/>
              </a:solidFill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</a:pPr>
            <a:endParaRPr lang="en-US" altLang="ko-KR" i="1"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Type  : Open air, Dynamic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Driver Units : Ø 16 mm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Impedance : 32 Ω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Sensitivity : 98 dB/mW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Max. Input Power 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Frequency Response : 12 ~ 22,000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Plug : 3.5 mm stereo gold-plated plug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Weight : 7.4 g (Except cord)</a:t>
            </a:r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  <a:ea typeface="HY헤드라인M" pitchFamily="18" charset="-127"/>
            </a:endParaRPr>
          </a:p>
        </p:txBody>
      </p:sp>
      <p:pic>
        <p:nvPicPr>
          <p:cNvPr id="18436" name="Picture 5" descr="C240E_c"/>
          <p:cNvPicPr>
            <a:picLocks noChangeAspect="1" noChangeArrowheads="1"/>
          </p:cNvPicPr>
          <p:nvPr/>
        </p:nvPicPr>
        <p:blipFill>
          <a:blip r:embed="rId2"/>
          <a:srcRect l="21916"/>
          <a:stretch>
            <a:fillRect/>
          </a:stretch>
        </p:blipFill>
        <p:spPr bwMode="auto">
          <a:xfrm>
            <a:off x="539750" y="765175"/>
            <a:ext cx="17986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240E_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492375"/>
            <a:ext cx="23050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C240E_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37063"/>
            <a:ext cx="201612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240E_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9863" y="4364038"/>
            <a:ext cx="20891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 descr="C240E_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2563813"/>
            <a:ext cx="21590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1546225" y="2205038"/>
            <a:ext cx="6477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839788">
              <a:spcBef>
                <a:spcPct val="50000"/>
              </a:spcBef>
            </a:pPr>
            <a:r>
              <a:rPr lang="en-US" altLang="ko-KR" sz="1000">
                <a:solidFill>
                  <a:srgbClr val="F96B01"/>
                </a:solidFill>
                <a:latin typeface="HY헤드라인M" pitchFamily="18" charset="-127"/>
                <a:ea typeface="HY헤드라인M" pitchFamily="18" charset="-127"/>
              </a:rPr>
              <a:t>Chrome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>
            <a:off x="1763713" y="3933825"/>
            <a:ext cx="6477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839788">
              <a:spcBef>
                <a:spcPct val="50000"/>
              </a:spcBef>
            </a:pPr>
            <a:r>
              <a:rPr lang="en-US" altLang="ko-KR" sz="1000">
                <a:solidFill>
                  <a:srgbClr val="F96B01"/>
                </a:solidFill>
                <a:latin typeface="HY헤드라인M" pitchFamily="18" charset="-127"/>
                <a:ea typeface="HY헤드라인M" pitchFamily="18" charset="-127"/>
              </a:rPr>
              <a:t>Yellow</a:t>
            </a:r>
          </a:p>
        </p:txBody>
      </p:sp>
      <p:sp>
        <p:nvSpPr>
          <p:cNvPr id="18443" name="Text Box 12"/>
          <p:cNvSpPr txBox="1">
            <a:spLocks noChangeArrowheads="1"/>
          </p:cNvSpPr>
          <p:nvPr/>
        </p:nvSpPr>
        <p:spPr bwMode="auto">
          <a:xfrm>
            <a:off x="3348038" y="3933825"/>
            <a:ext cx="6477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839788">
              <a:spcBef>
                <a:spcPct val="50000"/>
              </a:spcBef>
            </a:pPr>
            <a:r>
              <a:rPr lang="en-US" altLang="ko-KR" sz="1000">
                <a:solidFill>
                  <a:srgbClr val="F96B01"/>
                </a:solidFill>
                <a:latin typeface="HY헤드라인M" pitchFamily="18" charset="-127"/>
                <a:ea typeface="HY헤드라인M" pitchFamily="18" charset="-127"/>
              </a:rPr>
              <a:t>Green</a:t>
            </a:r>
          </a:p>
        </p:txBody>
      </p:sp>
      <p:sp>
        <p:nvSpPr>
          <p:cNvPr id="18444" name="Text Box 13"/>
          <p:cNvSpPr txBox="1">
            <a:spLocks noChangeArrowheads="1"/>
          </p:cNvSpPr>
          <p:nvPr/>
        </p:nvSpPr>
        <p:spPr bwMode="auto">
          <a:xfrm>
            <a:off x="2663825" y="5661025"/>
            <a:ext cx="6477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839788">
              <a:spcBef>
                <a:spcPct val="50000"/>
              </a:spcBef>
            </a:pPr>
            <a:r>
              <a:rPr lang="en-US" altLang="ko-KR" sz="1000">
                <a:solidFill>
                  <a:srgbClr val="F96B01"/>
                </a:solidFill>
                <a:latin typeface="HY헤드라인M" pitchFamily="18" charset="-127"/>
                <a:ea typeface="HY헤드라인M" pitchFamily="18" charset="-127"/>
              </a:rPr>
              <a:t>Violet</a:t>
            </a:r>
          </a:p>
        </p:txBody>
      </p:sp>
      <p:sp>
        <p:nvSpPr>
          <p:cNvPr id="18445" name="Text Box 14"/>
          <p:cNvSpPr txBox="1">
            <a:spLocks noChangeArrowheads="1"/>
          </p:cNvSpPr>
          <p:nvPr/>
        </p:nvSpPr>
        <p:spPr bwMode="auto">
          <a:xfrm>
            <a:off x="1152525" y="5661025"/>
            <a:ext cx="647700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839788">
              <a:spcBef>
                <a:spcPct val="50000"/>
              </a:spcBef>
            </a:pPr>
            <a:r>
              <a:rPr lang="en-US" altLang="ko-KR" sz="1000">
                <a:solidFill>
                  <a:srgbClr val="F96B01"/>
                </a:solidFill>
                <a:latin typeface="HY헤드라인M" pitchFamily="18" charset="-127"/>
                <a:ea typeface="HY헤드라인M" pitchFamily="18" charset="-127"/>
              </a:rPr>
              <a:t>Orange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5580063" y="115888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C350E (SHELL)</a:t>
            </a:r>
          </a:p>
        </p:txBody>
      </p:sp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111750" y="1166813"/>
            <a:ext cx="42846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/>
              <a:t>  </a:t>
            </a:r>
            <a:r>
              <a:rPr lang="en-US" altLang="ko-KR">
                <a:latin typeface="Times New Roman" pitchFamily="18" charset="0"/>
              </a:rPr>
              <a:t>Features</a:t>
            </a:r>
          </a:p>
          <a:p>
            <a:r>
              <a:rPr lang="en-US" altLang="ko-KR" i="1">
                <a:solidFill>
                  <a:srgbClr val="0000FF"/>
                </a:solidFill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Shell design with 6 different colors</a:t>
            </a:r>
            <a:endParaRPr lang="en-US" altLang="ko-KR" sz="1600" b="1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Sound Isolating Design &amp; Dynamic Sound </a:t>
            </a:r>
            <a:b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</a:rPr>
              <a:t>     Comfortable  fit</a:t>
            </a:r>
            <a:r>
              <a:rPr lang="en-US" altLang="ko-KR" sz="1600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altLang="ko-KR" sz="1500" i="1">
              <a:solidFill>
                <a:srgbClr val="0000FF"/>
              </a:solidFill>
              <a:latin typeface="Times New Roman" pitchFamily="18" charset="0"/>
            </a:endParaRPr>
          </a:p>
          <a:p>
            <a:endParaRPr lang="en-US" altLang="ko-KR" sz="14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265738" y="2276475"/>
            <a:ext cx="38877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500">
                <a:latin typeface="Times New Roman" pitchFamily="18" charset="0"/>
              </a:rPr>
              <a:t> </a:t>
            </a:r>
            <a:endParaRPr lang="en-US" altLang="ko-KR" sz="1400">
              <a:latin typeface="Times New Roman" pitchFamily="18" charset="0"/>
            </a:endParaRPr>
          </a:p>
          <a:p>
            <a:r>
              <a:rPr lang="en-US" altLang="ko-KR" sz="1400" i="1">
                <a:latin typeface="Times New Roman" pitchFamily="18" charset="0"/>
              </a:rPr>
              <a:t> </a:t>
            </a:r>
            <a:r>
              <a:rPr lang="en-US" altLang="ko-KR">
                <a:latin typeface="Times New Roman" pitchFamily="18" charset="0"/>
              </a:rPr>
              <a:t>Specification (Earphone)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Type  : Canal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Driver Units : Ø 8.8 mm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Impedance : 16 Ω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Sensitivity : 89 dB/mW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Max. Input Power : 20 mW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Frequency Response : 20 ~ 20,000 Hz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Cord Length : 1.2 m </a:t>
            </a:r>
            <a:br>
              <a:rPr lang="en-US" altLang="ko-KR" sz="1400">
                <a:latin typeface="Times New Roman" pitchFamily="18" charset="0"/>
              </a:rPr>
            </a:br>
            <a:r>
              <a:rPr lang="en-US" altLang="ko-KR" sz="1400">
                <a:latin typeface="Times New Roman" pitchFamily="18" charset="0"/>
              </a:rPr>
              <a:t>     Plug : 3.5 mm stereo plug</a:t>
            </a:r>
          </a:p>
          <a:p>
            <a:pPr>
              <a:lnSpc>
                <a:spcPct val="110000"/>
              </a:lnSpc>
            </a:pPr>
            <a:r>
              <a:rPr lang="en-US" altLang="ko-KR" sz="1400">
                <a:latin typeface="Times New Roman" pitchFamily="18" charset="0"/>
              </a:rPr>
              <a:t>     Cord style : Symmetrical type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/>
          <a:srcRect l="31735" t="29318" r="32285" b="30130"/>
          <a:stretch>
            <a:fillRect/>
          </a:stretch>
        </p:blipFill>
        <p:spPr bwMode="auto">
          <a:xfrm>
            <a:off x="0" y="1033463"/>
            <a:ext cx="5076825" cy="321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Dynamic Stereo In-ear Earphones</a:t>
            </a:r>
          </a:p>
        </p:txBody>
      </p:sp>
      <p:pic>
        <p:nvPicPr>
          <p:cNvPr id="19462" name="Picture 8" descr="C350E"/>
          <p:cNvPicPr>
            <a:picLocks noChangeAspect="1" noChangeArrowheads="1"/>
          </p:cNvPicPr>
          <p:nvPr/>
        </p:nvPicPr>
        <p:blipFill>
          <a:blip r:embed="rId3"/>
          <a:srcRect l="3300" t="19965" b="12230"/>
          <a:stretch>
            <a:fillRect/>
          </a:stretch>
        </p:blipFill>
        <p:spPr bwMode="auto">
          <a:xfrm>
            <a:off x="34925" y="4379913"/>
            <a:ext cx="54737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Stylish Stereo Earphones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AXE4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5219700" y="1196975"/>
            <a:ext cx="3708400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  </a:t>
            </a: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Premium Soft textile cord</a:t>
            </a:r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altLang="ko-KR" sz="1600" b="1" i="1">
              <a:solidFill>
                <a:srgbClr val="0000FF"/>
              </a:solidFill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600" b="1" i="1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</a:rPr>
              <a:t>    Dynamic Powerful Sound</a:t>
            </a:r>
          </a:p>
          <a:p>
            <a:pPr>
              <a:lnSpc>
                <a:spcPct val="110000"/>
              </a:lnSpc>
            </a:pPr>
            <a:endParaRPr lang="en-US" altLang="ko-KR" sz="1600" b="1" i="1">
              <a:solidFill>
                <a:srgbClr val="0000FF"/>
              </a:solidFill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Type  : Open air, Dynamic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Driver Units : Ø 15 mm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Impedance : 16 Ω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Sensitivity : 96 dB/mW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Max. Input Power 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Frequency Response : 20 ~ 20,000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Plug : 3.5 mm stereo gold-plated plug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Weight : 3.5g (except cord)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 </a:t>
            </a:r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Supplied accessory : POUCH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2"/>
          <a:srcRect l="39482" t="22440" r="32285" b="38171"/>
          <a:stretch>
            <a:fillRect/>
          </a:stretch>
        </p:blipFill>
        <p:spPr bwMode="auto">
          <a:xfrm>
            <a:off x="754063" y="1268413"/>
            <a:ext cx="3673475" cy="2881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3"/>
          <a:srcRect l="40044" t="45291" r="26758" b="36220"/>
          <a:stretch>
            <a:fillRect/>
          </a:stretch>
        </p:blipFill>
        <p:spPr bwMode="auto">
          <a:xfrm>
            <a:off x="611188" y="4292600"/>
            <a:ext cx="4319587" cy="1352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Stylish Stereo Earphones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6877050" y="115888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C470E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5253038" y="1196975"/>
            <a:ext cx="370840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F96B01"/>
              </a:buClr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Features</a:t>
            </a:r>
          </a:p>
          <a:p>
            <a:pPr>
              <a:lnSpc>
                <a:spcPct val="110000"/>
              </a:lnSpc>
            </a:pP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  REBIRTH OF </a:t>
            </a:r>
            <a:r>
              <a:rPr lang="en-US" altLang="ko-KR" b="1" i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LEGENDARY SOUND</a:t>
            </a:r>
          </a:p>
          <a:p>
            <a:pPr>
              <a:lnSpc>
                <a:spcPct val="110000"/>
              </a:lnSpc>
            </a:pPr>
            <a:r>
              <a:rPr lang="en-US" altLang="ko-KR" b="1" i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  </a:t>
            </a:r>
            <a:r>
              <a:rPr lang="en-US" altLang="ko-KR" i="1">
                <a:latin typeface="Times New Roman" pitchFamily="18" charset="0"/>
                <a:ea typeface="HY헤드라인M" pitchFamily="18" charset="-127"/>
              </a:rPr>
              <a:t>Colors :</a:t>
            </a:r>
            <a:r>
              <a:rPr lang="en-US" altLang="ko-KR" b="1" i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 Pink &amp; Green</a:t>
            </a:r>
          </a:p>
          <a:p>
            <a:pPr>
              <a:lnSpc>
                <a:spcPct val="110000"/>
              </a:lnSpc>
            </a:pPr>
            <a:endParaRPr lang="en-US" altLang="ko-KR" i="1">
              <a:latin typeface="Times New Roman" pitchFamily="18" charset="0"/>
              <a:ea typeface="HY헤드라인M" pitchFamily="18" charset="-127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  <a:ea typeface="HY헤드라인M" pitchFamily="18" charset="-127"/>
              </a:rPr>
              <a:t> Specifications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Type  : Open air, Dynamic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Driver Units : Ø 16 mm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Impedance : 16 Ω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Sensitivity : 110 dB/mW</a:t>
            </a:r>
            <a:br>
              <a:rPr lang="en-US" altLang="ko-KR" sz="1600">
                <a:latin typeface="Times New Roman" pitchFamily="18" charset="0"/>
                <a:ea typeface="HY헤드라인M" pitchFamily="18" charset="-127"/>
              </a:rPr>
            </a:b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Max. Input Power : 50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Frequency Response : 8 ~ 27,000 Hz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Cord Length :  1.2 m 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Plug : 3.5 mm stereo gold-plated plug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   </a:t>
            </a:r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Supplied accessory :</a:t>
            </a:r>
            <a:r>
              <a:rPr lang="en-US" altLang="ko-KR" sz="1600">
                <a:latin typeface="Times New Roman" pitchFamily="18" charset="0"/>
                <a:ea typeface="HY헤드라인M" pitchFamily="18" charset="-127"/>
              </a:rPr>
              <a:t> </a:t>
            </a:r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HY헤드라인M" pitchFamily="18" charset="-127"/>
              </a:rPr>
              <a:t>Pouch, Cord clip</a:t>
            </a:r>
            <a:endParaRPr lang="en-US" altLang="ko-KR"/>
          </a:p>
          <a:p>
            <a:pPr>
              <a:lnSpc>
                <a:spcPct val="110000"/>
              </a:lnSpc>
            </a:pPr>
            <a:endParaRPr lang="en-US" altLang="ko-KR" sz="1600">
              <a:latin typeface="Times New Roman" pitchFamily="18" charset="0"/>
              <a:ea typeface="HY헤드라인M" pitchFamily="18" charset="-127"/>
            </a:endParaRPr>
          </a:p>
        </p:txBody>
      </p:sp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2"/>
          <a:srcRect l="36713" t="7878" r="35054" b="28146"/>
          <a:stretch>
            <a:fillRect/>
          </a:stretch>
        </p:blipFill>
        <p:spPr bwMode="auto">
          <a:xfrm>
            <a:off x="0" y="1268413"/>
            <a:ext cx="2543175" cy="324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/>
          <a:srcRect l="31735" t="6683" r="26758" b="11610"/>
          <a:stretch>
            <a:fillRect/>
          </a:stretch>
        </p:blipFill>
        <p:spPr bwMode="auto">
          <a:xfrm>
            <a:off x="2566988" y="2647950"/>
            <a:ext cx="2908300" cy="3217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4716463" y="1125538"/>
            <a:ext cx="432117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800" b="1">
                <a:latin typeface="Times New Roman" pitchFamily="18" charset="0"/>
              </a:rPr>
              <a:t> Features </a:t>
            </a:r>
            <a:r>
              <a:rPr lang="en-US" altLang="ko-KR" sz="1600">
                <a:latin typeface="Times New Roman" pitchFamily="18" charset="0"/>
              </a:rPr>
              <a:t/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</a:t>
            </a:r>
            <a:r>
              <a:rPr lang="en-US" altLang="ko-KR" i="1">
                <a:latin typeface="Times New Roman" pitchFamily="18" charset="0"/>
              </a:rPr>
              <a:t>Color Matching with I-pod</a:t>
            </a:r>
            <a:br>
              <a:rPr lang="en-US" altLang="ko-KR" i="1">
                <a:latin typeface="Times New Roman" pitchFamily="18" charset="0"/>
              </a:rPr>
            </a:br>
            <a:r>
              <a:rPr lang="en-US" altLang="ko-KR" i="1">
                <a:latin typeface="Times New Roman" pitchFamily="18" charset="0"/>
              </a:rPr>
              <a:t>     Stylish and cute design </a:t>
            </a: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None/>
            </a:pPr>
            <a:r>
              <a:rPr lang="en-US" altLang="ko-KR" i="1">
                <a:latin typeface="Times New Roman" pitchFamily="18" charset="0"/>
              </a:rPr>
              <a:t>     Sound Isolating Design &amp; Dynamic Sound </a:t>
            </a:r>
            <a:br>
              <a:rPr lang="en-US" altLang="ko-KR" i="1">
                <a:latin typeface="Times New Roman" pitchFamily="18" charset="0"/>
              </a:rPr>
            </a:br>
            <a:r>
              <a:rPr lang="en-US" altLang="ko-KR" i="1">
                <a:latin typeface="Times New Roman" pitchFamily="18" charset="0"/>
              </a:rPr>
              <a:t>     </a:t>
            </a:r>
            <a:endParaRPr lang="en-US" altLang="ko-KR" sz="1600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Clr>
                <a:srgbClr val="F96B01"/>
              </a:buClr>
              <a:buSzPct val="90000"/>
              <a:buFont typeface="Wingdings" pitchFamily="2" charset="2"/>
              <a:buChar char="§"/>
            </a:pPr>
            <a:r>
              <a:rPr lang="en-US" altLang="ko-KR" sz="1600">
                <a:latin typeface="Times New Roman" pitchFamily="18" charset="0"/>
              </a:rPr>
              <a:t> </a:t>
            </a:r>
            <a:r>
              <a:rPr lang="en-US" altLang="ko-KR" sz="1800" b="1">
                <a:latin typeface="Times New Roman" pitchFamily="18" charset="0"/>
              </a:rPr>
              <a:t>Specifications</a:t>
            </a:r>
            <a:br>
              <a:rPr lang="en-US" altLang="ko-KR" sz="1800" b="1">
                <a:latin typeface="Times New Roman" pitchFamily="18" charset="0"/>
              </a:rPr>
            </a:br>
            <a:r>
              <a:rPr lang="en-US" altLang="ko-KR" sz="1800" b="1">
                <a:latin typeface="Times New Roman" pitchFamily="18" charset="0"/>
              </a:rPr>
              <a:t>     </a:t>
            </a:r>
            <a:r>
              <a:rPr lang="en-US" altLang="ko-KR" sz="1600">
                <a:latin typeface="Times New Roman" pitchFamily="18" charset="0"/>
              </a:rPr>
              <a:t>Type  : Closed, Dynamic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Driver Units : Ø 8.8 mm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Impedance : 16 Ω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Sensitivity : 91 dB/mW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Max. Input Power: 40 mW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Frequency Response : 20 ~ 20,000 Hz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Cord Length : 1.2 m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Plug : 3.5 mm stereo gold-plated plug</a:t>
            </a:r>
            <a:br>
              <a:rPr lang="en-US" altLang="ko-KR" sz="1600">
                <a:latin typeface="Times New Roman" pitchFamily="18" charset="0"/>
              </a:rPr>
            </a:br>
            <a:r>
              <a:rPr lang="en-US" altLang="ko-KR" sz="1600">
                <a:latin typeface="Times New Roman" pitchFamily="18" charset="0"/>
              </a:rPr>
              <a:t>      Weight : 2.6 g (Except cord)</a:t>
            </a:r>
          </a:p>
          <a:p>
            <a:pPr>
              <a:lnSpc>
                <a:spcPct val="110000"/>
              </a:lnSpc>
            </a:pPr>
            <a:r>
              <a:rPr lang="en-US" altLang="ko-KR" sz="1600">
                <a:latin typeface="Times New Roman" pitchFamily="18" charset="0"/>
              </a:rPr>
              <a:t>      Accessory : Ear Tip (S,M,L)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Petite Buddy (In-ear Earphones)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6732588" y="1158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        C222E</a:t>
            </a:r>
          </a:p>
        </p:txBody>
      </p:sp>
      <p:pic>
        <p:nvPicPr>
          <p:cNvPr id="22532" name="Picture 7" descr="C222E_b_285_C222E_500x370_01"/>
          <p:cNvPicPr>
            <a:picLocks noChangeAspect="1" noChangeArrowheads="1"/>
          </p:cNvPicPr>
          <p:nvPr/>
        </p:nvPicPr>
        <p:blipFill>
          <a:blip r:embed="rId2"/>
          <a:srcRect t="22478" b="26442"/>
          <a:stretch>
            <a:fillRect/>
          </a:stretch>
        </p:blipFill>
        <p:spPr bwMode="auto">
          <a:xfrm>
            <a:off x="438150" y="4908550"/>
            <a:ext cx="367347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C222E_b_1_C222E_500x370_04"/>
          <p:cNvPicPr>
            <a:picLocks noChangeAspect="1" noChangeArrowheads="1"/>
          </p:cNvPicPr>
          <p:nvPr/>
        </p:nvPicPr>
        <p:blipFill>
          <a:blip r:embed="rId3"/>
          <a:srcRect l="20399"/>
          <a:stretch>
            <a:fillRect/>
          </a:stretch>
        </p:blipFill>
        <p:spPr bwMode="auto">
          <a:xfrm>
            <a:off x="179388" y="765175"/>
            <a:ext cx="37909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C222E_b_283_C222E_500x370_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3284538"/>
            <a:ext cx="2087562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8000" rIns="18000" bIns="18000" numCol="1" anchor="ctr" anchorCtr="0" compatLnSpc="1">
        <a:prstTxWarp prst="textNoShape">
          <a:avLst/>
        </a:prstTxWarp>
      </a:bodyPr>
      <a:lstStyle>
        <a:defPPr marL="0" marR="0" indent="0" algn="l" defTabSz="83978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8000" rIns="18000" bIns="18000" numCol="1" anchor="ctr" anchorCtr="0" compatLnSpc="1">
        <a:prstTxWarp prst="textNoShape">
          <a:avLst/>
        </a:prstTxWarp>
      </a:bodyPr>
      <a:lstStyle>
        <a:defPPr marL="0" marR="0" indent="0" algn="l" defTabSz="83978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charset="-127"/>
            <a:ea typeface="굴림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농악의 흥겨움</Template>
  <TotalTime>8838</TotalTime>
  <Words>2006</Words>
  <Application>Microsoft Office PowerPoint</Application>
  <PresentationFormat>On-screen Show (4:3)</PresentationFormat>
  <Paragraphs>370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디자인 서식 파일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8" baseType="lpstr">
      <vt:lpstr>굴림</vt:lpstr>
      <vt:lpstr>Arial</vt:lpstr>
      <vt:lpstr>HY헤드라인M</vt:lpstr>
      <vt:lpstr>Times New Roman</vt:lpstr>
      <vt:lpstr>Wingdings</vt:lpstr>
      <vt:lpstr>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TitlesOfParts>
  <Company>Cresyn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박명철</dc:creator>
  <cp:lastModifiedBy>Customer</cp:lastModifiedBy>
  <cp:revision>1065</cp:revision>
  <dcterms:created xsi:type="dcterms:W3CDTF">2006-07-13T05:37:12Z</dcterms:created>
  <dcterms:modified xsi:type="dcterms:W3CDTF">2011-03-23T12:57:35Z</dcterms:modified>
</cp:coreProperties>
</file>